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4" r:id="rId1"/>
  </p:sldMasterIdLst>
  <p:notesMasterIdLst>
    <p:notesMasterId r:id="rId28"/>
  </p:notesMasterIdLst>
  <p:handoutMasterIdLst>
    <p:handoutMasterId r:id="rId29"/>
  </p:handoutMasterIdLst>
  <p:sldIdLst>
    <p:sldId id="256" r:id="rId2"/>
    <p:sldId id="353" r:id="rId3"/>
    <p:sldId id="358" r:id="rId4"/>
    <p:sldId id="348" r:id="rId5"/>
    <p:sldId id="354" r:id="rId6"/>
    <p:sldId id="355" r:id="rId7"/>
    <p:sldId id="347" r:id="rId8"/>
    <p:sldId id="359" r:id="rId9"/>
    <p:sldId id="297" r:id="rId10"/>
    <p:sldId id="350" r:id="rId11"/>
    <p:sldId id="351" r:id="rId12"/>
    <p:sldId id="352" r:id="rId13"/>
    <p:sldId id="335" r:id="rId14"/>
    <p:sldId id="344" r:id="rId15"/>
    <p:sldId id="360" r:id="rId16"/>
    <p:sldId id="341" r:id="rId17"/>
    <p:sldId id="345" r:id="rId18"/>
    <p:sldId id="361" r:id="rId19"/>
    <p:sldId id="367" r:id="rId20"/>
    <p:sldId id="366" r:id="rId21"/>
    <p:sldId id="365" r:id="rId22"/>
    <p:sldId id="364" r:id="rId23"/>
    <p:sldId id="369" r:id="rId24"/>
    <p:sldId id="362" r:id="rId25"/>
    <p:sldId id="363" r:id="rId26"/>
    <p:sldId id="356" r:id="rId27"/>
  </p:sldIdLst>
  <p:sldSz cx="9144000" cy="6858000" type="screen4x3"/>
  <p:notesSz cx="7099300" cy="10234613"/>
  <p:defaultTextStyle>
    <a:defPPr>
      <a:defRPr lang="en-GB"/>
    </a:defPPr>
    <a:lvl1pPr algn="l" rtl="0" eaLnBrk="0" fontAlgn="base" hangingPunct="0">
      <a:spcBef>
        <a:spcPct val="0"/>
      </a:spcBef>
      <a:spcAft>
        <a:spcPct val="0"/>
      </a:spcAft>
      <a:defRPr sz="2000" kern="1200">
        <a:solidFill>
          <a:schemeClr val="tx1"/>
        </a:solidFill>
        <a:latin typeface="Arial" pitchFamily="34" charset="0"/>
        <a:ea typeface="+mn-ea"/>
        <a:cs typeface="Times New Roman" pitchFamily="18" charset="0"/>
      </a:defRPr>
    </a:lvl1pPr>
    <a:lvl2pPr marL="457200" algn="l" rtl="0" eaLnBrk="0" fontAlgn="base" hangingPunct="0">
      <a:spcBef>
        <a:spcPct val="0"/>
      </a:spcBef>
      <a:spcAft>
        <a:spcPct val="0"/>
      </a:spcAft>
      <a:defRPr sz="2000" kern="1200">
        <a:solidFill>
          <a:schemeClr val="tx1"/>
        </a:solidFill>
        <a:latin typeface="Arial" pitchFamily="34" charset="0"/>
        <a:ea typeface="+mn-ea"/>
        <a:cs typeface="Times New Roman" pitchFamily="18" charset="0"/>
      </a:defRPr>
    </a:lvl2pPr>
    <a:lvl3pPr marL="914400" algn="l" rtl="0" eaLnBrk="0" fontAlgn="base" hangingPunct="0">
      <a:spcBef>
        <a:spcPct val="0"/>
      </a:spcBef>
      <a:spcAft>
        <a:spcPct val="0"/>
      </a:spcAft>
      <a:defRPr sz="2000" kern="1200">
        <a:solidFill>
          <a:schemeClr val="tx1"/>
        </a:solidFill>
        <a:latin typeface="Arial" pitchFamily="34" charset="0"/>
        <a:ea typeface="+mn-ea"/>
        <a:cs typeface="Times New Roman" pitchFamily="18" charset="0"/>
      </a:defRPr>
    </a:lvl3pPr>
    <a:lvl4pPr marL="1371600" algn="l" rtl="0" eaLnBrk="0" fontAlgn="base" hangingPunct="0">
      <a:spcBef>
        <a:spcPct val="0"/>
      </a:spcBef>
      <a:spcAft>
        <a:spcPct val="0"/>
      </a:spcAft>
      <a:defRPr sz="2000" kern="1200">
        <a:solidFill>
          <a:schemeClr val="tx1"/>
        </a:solidFill>
        <a:latin typeface="Arial" pitchFamily="34" charset="0"/>
        <a:ea typeface="+mn-ea"/>
        <a:cs typeface="Times New Roman" pitchFamily="18" charset="0"/>
      </a:defRPr>
    </a:lvl4pPr>
    <a:lvl5pPr marL="1828800" algn="l" rtl="0" eaLnBrk="0" fontAlgn="base" hangingPunct="0">
      <a:spcBef>
        <a:spcPct val="0"/>
      </a:spcBef>
      <a:spcAft>
        <a:spcPct val="0"/>
      </a:spcAft>
      <a:defRPr sz="2000" kern="1200">
        <a:solidFill>
          <a:schemeClr val="tx1"/>
        </a:solidFill>
        <a:latin typeface="Arial" pitchFamily="34" charset="0"/>
        <a:ea typeface="+mn-ea"/>
        <a:cs typeface="Times New Roman" pitchFamily="18" charset="0"/>
      </a:defRPr>
    </a:lvl5pPr>
    <a:lvl6pPr marL="2286000" algn="l" defTabSz="914400" rtl="0" eaLnBrk="1" latinLnBrk="0" hangingPunct="1">
      <a:defRPr sz="2000" kern="1200">
        <a:solidFill>
          <a:schemeClr val="tx1"/>
        </a:solidFill>
        <a:latin typeface="Arial" pitchFamily="34" charset="0"/>
        <a:ea typeface="+mn-ea"/>
        <a:cs typeface="Times New Roman" pitchFamily="18" charset="0"/>
      </a:defRPr>
    </a:lvl6pPr>
    <a:lvl7pPr marL="2743200" algn="l" defTabSz="914400" rtl="0" eaLnBrk="1" latinLnBrk="0" hangingPunct="1">
      <a:defRPr sz="2000" kern="1200">
        <a:solidFill>
          <a:schemeClr val="tx1"/>
        </a:solidFill>
        <a:latin typeface="Arial" pitchFamily="34" charset="0"/>
        <a:ea typeface="+mn-ea"/>
        <a:cs typeface="Times New Roman" pitchFamily="18" charset="0"/>
      </a:defRPr>
    </a:lvl7pPr>
    <a:lvl8pPr marL="3200400" algn="l" defTabSz="914400" rtl="0" eaLnBrk="1" latinLnBrk="0" hangingPunct="1">
      <a:defRPr sz="2000" kern="1200">
        <a:solidFill>
          <a:schemeClr val="tx1"/>
        </a:solidFill>
        <a:latin typeface="Arial" pitchFamily="34" charset="0"/>
        <a:ea typeface="+mn-ea"/>
        <a:cs typeface="Times New Roman" pitchFamily="18" charset="0"/>
      </a:defRPr>
    </a:lvl8pPr>
    <a:lvl9pPr marL="3657600" algn="l" defTabSz="914400" rtl="0" eaLnBrk="1" latinLnBrk="0" hangingPunct="1">
      <a:defRPr sz="2000" kern="1200">
        <a:solidFill>
          <a:schemeClr val="tx1"/>
        </a:solidFill>
        <a:latin typeface="Arial" pitchFamily="34" charset="0"/>
        <a:ea typeface="+mn-ea"/>
        <a:cs typeface="Times New Roman" pitchFamily="18"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harareh Sharifzadeh" initials="" lastIdx="10" clrIdx="0"/>
  <p:cmAuthor id="1" name="Jean Vieille"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3300"/>
    <a:srgbClr val="CC0099"/>
    <a:srgbClr val="009900"/>
    <a:srgbClr val="FF6600"/>
    <a:srgbClr val="5F5F5F"/>
    <a:srgbClr val="000066"/>
    <a:srgbClr val="FF0066"/>
    <a:srgbClr val="FF9933"/>
  </p:clrMru>
</p:presentationPr>
</file>

<file path=ppt/tableStyles.xml><?xml version="1.0" encoding="utf-8"?>
<a:tblStyleLst xmlns:a="http://schemas.openxmlformats.org/drawingml/2006/main" def="{5C22544A-7EE6-4342-B048-85BDC9FD1C3A}">
  <a:tblStyle styleId="{775DCB02-9BB8-47FD-8907-85C794F793BA}" styleName="Style à thème 1 - Accentuation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793D81CF-94F2-401A-BA57-92F5A7B2D0C5}" styleName="Style moyen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596" autoAdjust="0"/>
  </p:normalViewPr>
  <p:slideViewPr>
    <p:cSldViewPr>
      <p:cViewPr>
        <p:scale>
          <a:sx n="66" d="100"/>
          <a:sy n="66" d="100"/>
        </p:scale>
        <p:origin x="-1284" y="-27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8962"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vl1pPr>
          </a:lstStyle>
          <a:p>
            <a:r>
              <a:rPr lang="en-GB" smtClean="0"/>
              <a:t>Jean Vieille</a:t>
            </a:r>
            <a:endParaRPr lang="en-GB"/>
          </a:p>
        </p:txBody>
      </p:sp>
      <p:sp>
        <p:nvSpPr>
          <p:cNvPr id="168963" name="Rectangle 3"/>
          <p:cNvSpPr>
            <a:spLocks noGrp="1" noChangeArrowheads="1"/>
          </p:cNvSpPr>
          <p:nvPr>
            <p:ph type="dt" sz="quarter" idx="1"/>
          </p:nvPr>
        </p:nvSpPr>
        <p:spPr bwMode="auto">
          <a:xfrm>
            <a:off x="4021138" y="0"/>
            <a:ext cx="3076575" cy="5111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vl1pPr>
          </a:lstStyle>
          <a:p>
            <a:r>
              <a:rPr lang="fr-FR" smtClean="0"/>
              <a:t>03/2011</a:t>
            </a:r>
            <a:endParaRPr lang="en-GB"/>
          </a:p>
        </p:txBody>
      </p:sp>
      <p:sp>
        <p:nvSpPr>
          <p:cNvPr id="168964" name="Rectangle 4"/>
          <p:cNvSpPr>
            <a:spLocks noGrp="1" noChangeArrowheads="1"/>
          </p:cNvSpPr>
          <p:nvPr>
            <p:ph type="ftr" sz="quarter" idx="2"/>
          </p:nvPr>
        </p:nvSpPr>
        <p:spPr bwMode="auto">
          <a:xfrm>
            <a:off x="0" y="9721850"/>
            <a:ext cx="3076575" cy="5111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endParaRPr lang="en-GB"/>
          </a:p>
        </p:txBody>
      </p:sp>
      <p:sp>
        <p:nvSpPr>
          <p:cNvPr id="168965" name="Rectangle 5"/>
          <p:cNvSpPr>
            <a:spLocks noGrp="1" noChangeArrowheads="1"/>
          </p:cNvSpPr>
          <p:nvPr>
            <p:ph type="sldNum" sz="quarter" idx="3"/>
          </p:nvPr>
        </p:nvSpPr>
        <p:spPr bwMode="auto">
          <a:xfrm>
            <a:off x="4021138" y="9721850"/>
            <a:ext cx="3076575" cy="5111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B86F9528-A76F-48F4-B32D-C7413D34369F}" type="slidenum">
              <a:rPr lang="en-GB"/>
              <a:pPr/>
              <a:t>‹N°›</a:t>
            </a:fld>
            <a:endParaRPr lang="en-GB"/>
          </a:p>
        </p:txBody>
      </p:sp>
    </p:spTree>
  </p:cSld>
  <p:clrMap bg1="lt1" tx1="dk1" bg2="lt2" tx2="dk2" accent1="accent1" accent2="accent2" accent3="accent3" accent4="accent4" accent5="accent5" accent6="accent6" hlink="hlink" folHlink="folHlink"/>
  <p:hf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defTabSz="990600" eaLnBrk="1" hangingPunct="1">
              <a:defRPr sz="1300"/>
            </a:lvl1pPr>
          </a:lstStyle>
          <a:p>
            <a:r>
              <a:rPr lang="en-GB" smtClean="0"/>
              <a:t>Jean Vieille</a:t>
            </a:r>
            <a:endParaRPr lang="en-GB"/>
          </a:p>
        </p:txBody>
      </p:sp>
      <p:sp>
        <p:nvSpPr>
          <p:cNvPr id="29699" name="Rectangle 3"/>
          <p:cNvSpPr>
            <a:spLocks noGrp="1" noChangeArrowheads="1"/>
          </p:cNvSpPr>
          <p:nvPr>
            <p:ph type="dt" idx="1"/>
          </p:nvPr>
        </p:nvSpPr>
        <p:spPr bwMode="auto">
          <a:xfrm>
            <a:off x="4021138"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defTabSz="990600" eaLnBrk="1" hangingPunct="1">
              <a:defRPr sz="1300"/>
            </a:lvl1pPr>
          </a:lstStyle>
          <a:p>
            <a:r>
              <a:rPr lang="fr-FR" smtClean="0"/>
              <a:t>03/2011</a:t>
            </a:r>
            <a:endParaRPr lang="en-GB"/>
          </a:p>
        </p:txBody>
      </p:sp>
      <p:sp>
        <p:nvSpPr>
          <p:cNvPr id="29700" name="Rectangle 4"/>
          <p:cNvSpPr>
            <a:spLocks noGrp="1" noRot="1" noChangeAspect="1" noChangeArrowheads="1" noTextEdit="1"/>
          </p:cNvSpPr>
          <p:nvPr>
            <p:ph type="sldImg" idx="2"/>
          </p:nvPr>
        </p:nvSpPr>
        <p:spPr bwMode="auto">
          <a:xfrm>
            <a:off x="990600" y="768350"/>
            <a:ext cx="5118100" cy="3836988"/>
          </a:xfrm>
          <a:prstGeom prst="rect">
            <a:avLst/>
          </a:prstGeom>
          <a:noFill/>
          <a:ln w="9525">
            <a:solidFill>
              <a:srgbClr val="000000"/>
            </a:solidFill>
            <a:miter lim="800000"/>
            <a:headEnd/>
            <a:tailEnd/>
          </a:ln>
          <a:effectLst/>
        </p:spPr>
      </p:sp>
      <p:sp>
        <p:nvSpPr>
          <p:cNvPr id="29701" name="Rectangle 5"/>
          <p:cNvSpPr>
            <a:spLocks noGrp="1" noChangeArrowheads="1"/>
          </p:cNvSpPr>
          <p:nvPr>
            <p:ph type="body" sz="quarter" idx="3"/>
          </p:nvPr>
        </p:nvSpPr>
        <p:spPr bwMode="auto">
          <a:xfrm>
            <a:off x="709613" y="4860925"/>
            <a:ext cx="5680075" cy="4605338"/>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p>
            <a:pPr lvl="0"/>
            <a:r>
              <a:rPr lang="en-GB" smtClean="0"/>
              <a:t>Cliquez pour modifier les styles du texte du masque</a:t>
            </a:r>
          </a:p>
          <a:p>
            <a:pPr lvl="1"/>
            <a:r>
              <a:rPr lang="en-GB" smtClean="0"/>
              <a:t>Deuxième niveau</a:t>
            </a:r>
          </a:p>
          <a:p>
            <a:pPr lvl="2"/>
            <a:r>
              <a:rPr lang="en-GB" smtClean="0"/>
              <a:t>Troisième niveau</a:t>
            </a:r>
          </a:p>
          <a:p>
            <a:pPr lvl="3"/>
            <a:r>
              <a:rPr lang="en-GB" smtClean="0"/>
              <a:t>Quatrième niveau</a:t>
            </a:r>
          </a:p>
          <a:p>
            <a:pPr lvl="4"/>
            <a:r>
              <a:rPr lang="en-GB" smtClean="0"/>
              <a:t>Cinquième niveau</a:t>
            </a:r>
          </a:p>
        </p:txBody>
      </p:sp>
      <p:sp>
        <p:nvSpPr>
          <p:cNvPr id="29702" name="Rectangle 6"/>
          <p:cNvSpPr>
            <a:spLocks noGrp="1" noChangeArrowheads="1"/>
          </p:cNvSpPr>
          <p:nvPr>
            <p:ph type="ftr" sz="quarter" idx="4"/>
          </p:nvPr>
        </p:nvSpPr>
        <p:spPr bwMode="auto">
          <a:xfrm>
            <a:off x="0"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defTabSz="990600" eaLnBrk="1" hangingPunct="1">
              <a:defRPr sz="1300"/>
            </a:lvl1pPr>
          </a:lstStyle>
          <a:p>
            <a:endParaRPr lang="en-GB"/>
          </a:p>
        </p:txBody>
      </p:sp>
      <p:sp>
        <p:nvSpPr>
          <p:cNvPr id="29703" name="Rectangle 7"/>
          <p:cNvSpPr>
            <a:spLocks noGrp="1" noChangeArrowheads="1"/>
          </p:cNvSpPr>
          <p:nvPr>
            <p:ph type="sldNum" sz="quarter" idx="5"/>
          </p:nvPr>
        </p:nvSpPr>
        <p:spPr bwMode="auto">
          <a:xfrm>
            <a:off x="4021138"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defTabSz="990600" eaLnBrk="1" hangingPunct="1">
              <a:defRPr sz="1300"/>
            </a:lvl1pPr>
          </a:lstStyle>
          <a:p>
            <a:fld id="{38D69416-5D97-42C7-8CF7-1A394B5FA974}" type="slidenum">
              <a:rPr lang="en-GB"/>
              <a:pPr/>
              <a:t>‹N°›</a:t>
            </a:fld>
            <a:endParaRPr lang="en-GB"/>
          </a:p>
        </p:txBody>
      </p:sp>
    </p:spTree>
  </p:cSld>
  <p:clrMap bg1="lt1" tx1="dk1" bg2="lt2" tx2="dk2" accent1="accent1" accent2="accent2" accent3="accent3" accent4="accent4" accent5="accent5" accent6="accent6" hlink="hlink" folHlink="folHlink"/>
  <p:hf ftr="0"/>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DA9EA0-2029-435D-8AF8-3E0672EE6AB1}" type="slidenum">
              <a:rPr lang="en-GB"/>
              <a:pPr/>
              <a:t>1</a:t>
            </a:fld>
            <a:endParaRPr lang="en-GB"/>
          </a:p>
        </p:txBody>
      </p:sp>
      <p:sp>
        <p:nvSpPr>
          <p:cNvPr id="40962" name="Rectangle 2"/>
          <p:cNvSpPr>
            <a:spLocks noGrp="1" noRot="1" noChangeAspect="1" noChangeArrowheads="1" noTextEdit="1"/>
          </p:cNvSpPr>
          <p:nvPr>
            <p:ph type="sldImg"/>
          </p:nvPr>
        </p:nvSpPr>
        <p:spPr>
          <a:xfrm>
            <a:off x="992188" y="768350"/>
            <a:ext cx="5114925" cy="3836988"/>
          </a:xfrm>
          <a:ln/>
        </p:spPr>
      </p:sp>
      <p:sp>
        <p:nvSpPr>
          <p:cNvPr id="40963" name="Rectangle 3"/>
          <p:cNvSpPr>
            <a:spLocks noGrp="1" noChangeArrowheads="1"/>
          </p:cNvSpPr>
          <p:nvPr>
            <p:ph type="body" idx="1"/>
          </p:nvPr>
        </p:nvSpPr>
        <p:spPr/>
        <p:txBody>
          <a:bodyPr/>
          <a:lstStyle/>
          <a:p>
            <a:endParaRPr lang="fr-FR"/>
          </a:p>
        </p:txBody>
      </p:sp>
      <p:sp>
        <p:nvSpPr>
          <p:cNvPr id="5" name="Espace réservé de la date 4"/>
          <p:cNvSpPr>
            <a:spLocks noGrp="1"/>
          </p:cNvSpPr>
          <p:nvPr>
            <p:ph type="dt" idx="10"/>
          </p:nvPr>
        </p:nvSpPr>
        <p:spPr/>
        <p:txBody>
          <a:bodyPr/>
          <a:lstStyle/>
          <a:p>
            <a:r>
              <a:rPr lang="fr-FR" smtClean="0"/>
              <a:t>03/2011</a:t>
            </a:r>
            <a:endParaRPr lang="en-GB"/>
          </a:p>
        </p:txBody>
      </p:sp>
      <p:sp>
        <p:nvSpPr>
          <p:cNvPr id="6" name="Espace réservé de l'en-tête 5"/>
          <p:cNvSpPr>
            <a:spLocks noGrp="1"/>
          </p:cNvSpPr>
          <p:nvPr>
            <p:ph type="hdr" sz="quarter" idx="11"/>
          </p:nvPr>
        </p:nvSpPr>
        <p:spPr/>
        <p:txBody>
          <a:bodyPr/>
          <a:lstStyle/>
          <a:p>
            <a:r>
              <a:rPr lang="en-GB" smtClean="0"/>
              <a:t>Jean Vieille</a:t>
            </a:r>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40F300-AF50-44A8-9D4C-2325C183E169}" type="slidenum">
              <a:rPr lang="en-GB"/>
              <a:pPr/>
              <a:t>9</a:t>
            </a:fld>
            <a:endParaRPr lang="en-GB"/>
          </a:p>
        </p:txBody>
      </p:sp>
      <p:sp>
        <p:nvSpPr>
          <p:cNvPr id="173058" name="Rectangle 2"/>
          <p:cNvSpPr>
            <a:spLocks noGrp="1" noRot="1" noChangeAspect="1" noChangeArrowheads="1" noTextEdit="1"/>
          </p:cNvSpPr>
          <p:nvPr>
            <p:ph type="sldImg"/>
          </p:nvPr>
        </p:nvSpPr>
        <p:spPr>
          <a:xfrm>
            <a:off x="992188" y="768350"/>
            <a:ext cx="5114925" cy="3836988"/>
          </a:xfrm>
          <a:ln/>
        </p:spPr>
      </p:sp>
      <p:sp>
        <p:nvSpPr>
          <p:cNvPr id="173059" name="Rectangle 3"/>
          <p:cNvSpPr>
            <a:spLocks noGrp="1" noChangeArrowheads="1"/>
          </p:cNvSpPr>
          <p:nvPr>
            <p:ph type="body" idx="1"/>
          </p:nvPr>
        </p:nvSpPr>
        <p:spPr/>
        <p:txBody>
          <a:bodyPr/>
          <a:lstStyle/>
          <a:p>
            <a:r>
              <a:rPr lang="en-GB"/>
              <a:t>	</a:t>
            </a:r>
          </a:p>
        </p:txBody>
      </p:sp>
      <p:sp>
        <p:nvSpPr>
          <p:cNvPr id="5" name="Espace réservé de la date 4"/>
          <p:cNvSpPr>
            <a:spLocks noGrp="1"/>
          </p:cNvSpPr>
          <p:nvPr>
            <p:ph type="dt" idx="10"/>
          </p:nvPr>
        </p:nvSpPr>
        <p:spPr/>
        <p:txBody>
          <a:bodyPr/>
          <a:lstStyle/>
          <a:p>
            <a:r>
              <a:rPr lang="fr-FR" smtClean="0"/>
              <a:t>03/2011</a:t>
            </a:r>
            <a:endParaRPr lang="en-GB"/>
          </a:p>
        </p:txBody>
      </p:sp>
      <p:sp>
        <p:nvSpPr>
          <p:cNvPr id="6" name="Espace réservé de l'en-tête 5"/>
          <p:cNvSpPr>
            <a:spLocks noGrp="1"/>
          </p:cNvSpPr>
          <p:nvPr>
            <p:ph type="hdr" sz="quarter" idx="11"/>
          </p:nvPr>
        </p:nvSpPr>
        <p:spPr/>
        <p:txBody>
          <a:bodyPr/>
          <a:lstStyle/>
          <a:p>
            <a:r>
              <a:rPr lang="en-GB" smtClean="0"/>
              <a:t>Jean Vieille</a:t>
            </a:r>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8D69416-5D97-42C7-8CF7-1A394B5FA974}" type="slidenum">
              <a:rPr lang="en-GB" smtClean="0"/>
              <a:pPr/>
              <a:t>13</a:t>
            </a:fld>
            <a:endParaRPr lang="en-GB"/>
          </a:p>
        </p:txBody>
      </p:sp>
      <p:sp>
        <p:nvSpPr>
          <p:cNvPr id="5" name="Espace réservé de la date 4"/>
          <p:cNvSpPr>
            <a:spLocks noGrp="1"/>
          </p:cNvSpPr>
          <p:nvPr>
            <p:ph type="dt" idx="11"/>
          </p:nvPr>
        </p:nvSpPr>
        <p:spPr/>
        <p:txBody>
          <a:bodyPr/>
          <a:lstStyle/>
          <a:p>
            <a:r>
              <a:rPr lang="fr-FR" smtClean="0"/>
              <a:t>03/2011</a:t>
            </a:r>
            <a:endParaRPr lang="en-GB"/>
          </a:p>
        </p:txBody>
      </p:sp>
      <p:sp>
        <p:nvSpPr>
          <p:cNvPr id="6" name="Espace réservé de l'en-tête 5"/>
          <p:cNvSpPr>
            <a:spLocks noGrp="1"/>
          </p:cNvSpPr>
          <p:nvPr>
            <p:ph type="hdr" sz="quarter" idx="12"/>
          </p:nvPr>
        </p:nvSpPr>
        <p:spPr/>
        <p:txBody>
          <a:bodyPr/>
          <a:lstStyle/>
          <a:p>
            <a:r>
              <a:rPr lang="en-GB" smtClean="0"/>
              <a:t>Jean Vieille</a:t>
            </a:r>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5" name="Line 8"/>
          <p:cNvSpPr>
            <a:spLocks noChangeShapeType="1"/>
          </p:cNvSpPr>
          <p:nvPr/>
        </p:nvSpPr>
        <p:spPr bwMode="auto">
          <a:xfrm>
            <a:off x="9144000" y="0"/>
            <a:ext cx="0" cy="6858000"/>
          </a:xfrm>
          <a:prstGeom prst="line">
            <a:avLst/>
          </a:prstGeom>
          <a:noFill/>
          <a:ln w="12700">
            <a:solidFill>
              <a:schemeClr val="tx1"/>
            </a:solidFill>
            <a:round/>
            <a:headEnd/>
            <a:tailEnd/>
          </a:ln>
          <a:effectLst/>
        </p:spPr>
        <p:txBody>
          <a:bodyPr wrap="none" lIns="90000" tIns="46800" rIns="90000" bIns="46800"/>
          <a:lstStyle/>
          <a:p>
            <a:pPr eaLnBrk="0" hangingPunct="0">
              <a:defRPr/>
            </a:pPr>
            <a:endParaRPr lang="fr-FR"/>
          </a:p>
        </p:txBody>
      </p:sp>
      <p:sp>
        <p:nvSpPr>
          <p:cNvPr id="6" name="Text Box 9"/>
          <p:cNvSpPr txBox="1">
            <a:spLocks noChangeArrowheads="1"/>
          </p:cNvSpPr>
          <p:nvPr/>
        </p:nvSpPr>
        <p:spPr bwMode="auto">
          <a:xfrm>
            <a:off x="1617969" y="5065000"/>
            <a:ext cx="6770455" cy="1064010"/>
          </a:xfrm>
          <a:prstGeom prst="rect">
            <a:avLst/>
          </a:prstGeom>
          <a:noFill/>
          <a:ln w="12700">
            <a:noFill/>
            <a:miter lim="800000"/>
            <a:headEnd/>
            <a:tailEnd/>
          </a:ln>
          <a:effectLst/>
        </p:spPr>
        <p:txBody>
          <a:bodyPr wrap="square" lIns="90000" tIns="46800" rIns="90000" bIns="46800">
            <a:spAutoFit/>
          </a:bodyPr>
          <a:lstStyle/>
          <a:p>
            <a:pPr algn="l" eaLnBrk="0" hangingPunct="0">
              <a:defRPr/>
            </a:pPr>
            <a:r>
              <a:rPr lang="en-GB" sz="1400" dirty="0" smtClean="0">
                <a:solidFill>
                  <a:srgbClr val="808080"/>
                </a:solidFill>
              </a:rPr>
              <a:t>Jean Vieille 	www.syntropicfactory.info j.vieille@syntropicfactory.info</a:t>
            </a:r>
          </a:p>
          <a:p>
            <a:pPr algn="l" eaLnBrk="0" hangingPunct="0">
              <a:defRPr/>
            </a:pPr>
            <a:endParaRPr lang="en-GB" sz="1400" dirty="0" smtClean="0">
              <a:solidFill>
                <a:srgbClr val="808080"/>
              </a:solidFill>
            </a:endParaRPr>
          </a:p>
          <a:p>
            <a:pPr algn="l" eaLnBrk="0" hangingPunct="0">
              <a:defRPr/>
            </a:pPr>
            <a:r>
              <a:rPr lang="en-GB" sz="1400" dirty="0" smtClean="0">
                <a:solidFill>
                  <a:srgbClr val="808080"/>
                </a:solidFill>
              </a:rPr>
              <a:t>Research community 	www.controlchainmanagement.org</a:t>
            </a:r>
          </a:p>
          <a:p>
            <a:pPr algn="l" eaLnBrk="0" hangingPunct="0">
              <a:lnSpc>
                <a:spcPct val="150000"/>
              </a:lnSpc>
              <a:defRPr/>
            </a:pPr>
            <a:r>
              <a:rPr lang="en-GB" sz="1400" dirty="0" smtClean="0">
                <a:solidFill>
                  <a:srgbClr val="808080"/>
                </a:solidFill>
              </a:rPr>
              <a:t>Consulting group:  	www.controlchaingroup.com </a:t>
            </a:r>
            <a:endParaRPr lang="en-GB" sz="1400" dirty="0">
              <a:solidFill>
                <a:srgbClr val="808080"/>
              </a:solidFill>
            </a:endParaRPr>
          </a:p>
        </p:txBody>
      </p:sp>
      <p:cxnSp>
        <p:nvCxnSpPr>
          <p:cNvPr id="8" name="Connecteur droit 12"/>
          <p:cNvCxnSpPr>
            <a:cxnSpLocks noChangeShapeType="1"/>
          </p:cNvCxnSpPr>
          <p:nvPr/>
        </p:nvCxnSpPr>
        <p:spPr bwMode="auto">
          <a:xfrm>
            <a:off x="0" y="6143625"/>
            <a:ext cx="9144000" cy="1588"/>
          </a:xfrm>
          <a:prstGeom prst="line">
            <a:avLst/>
          </a:prstGeom>
          <a:noFill/>
          <a:ln w="9525" algn="ctr">
            <a:solidFill>
              <a:srgbClr val="002060"/>
            </a:solidFill>
            <a:round/>
            <a:headEnd/>
            <a:tailEnd/>
          </a:ln>
        </p:spPr>
      </p:cxnSp>
      <p:sp>
        <p:nvSpPr>
          <p:cNvPr id="1823746" name="Rectangle 2"/>
          <p:cNvSpPr>
            <a:spLocks noGrp="1" noChangeArrowheads="1"/>
          </p:cNvSpPr>
          <p:nvPr>
            <p:ph type="subTitle" idx="1"/>
          </p:nvPr>
        </p:nvSpPr>
        <p:spPr>
          <a:xfrm>
            <a:off x="1331913" y="4113213"/>
            <a:ext cx="6400800" cy="684212"/>
          </a:xfrm>
        </p:spPr>
        <p:txBody>
          <a:bodyPr/>
          <a:lstStyle>
            <a:lvl1pPr marL="0" indent="0" algn="ctr">
              <a:buFont typeface="Arial" charset="0"/>
              <a:buNone/>
              <a:defRPr sz="1800">
                <a:latin typeface="Arial Narrow" pitchFamily="34" charset="0"/>
              </a:defRPr>
            </a:lvl1pPr>
          </a:lstStyle>
          <a:p>
            <a:r>
              <a:rPr lang="fr-FR" smtClean="0"/>
              <a:t>Cliquez pour modifier le style des sous-titres du masque</a:t>
            </a:r>
            <a:endParaRPr lang="en-GB"/>
          </a:p>
        </p:txBody>
      </p:sp>
      <p:sp>
        <p:nvSpPr>
          <p:cNvPr id="1823747" name="Rectangle 3"/>
          <p:cNvSpPr>
            <a:spLocks noGrp="1" noChangeArrowheads="1"/>
          </p:cNvSpPr>
          <p:nvPr>
            <p:ph type="ctrTitle"/>
          </p:nvPr>
        </p:nvSpPr>
        <p:spPr>
          <a:xfrm>
            <a:off x="647700" y="2670175"/>
            <a:ext cx="7772400" cy="938213"/>
          </a:xfrm>
        </p:spPr>
        <p:txBody>
          <a:bodyPr/>
          <a:lstStyle>
            <a:lvl1pPr algn="ctr">
              <a:defRPr sz="2400">
                <a:latin typeface="Arial Black" pitchFamily="34" charset="0"/>
              </a:defRPr>
            </a:lvl1pPr>
          </a:lstStyle>
          <a:p>
            <a:r>
              <a:rPr lang="fr-FR" smtClean="0"/>
              <a:t>Cliquez pour modifier le style du titre</a:t>
            </a:r>
            <a:endParaRPr lang="en-GB"/>
          </a:p>
        </p:txBody>
      </p:sp>
      <p:sp>
        <p:nvSpPr>
          <p:cNvPr id="9" name="Rectangle 8"/>
          <p:cNvSpPr>
            <a:spLocks noGrp="1" noChangeArrowheads="1"/>
          </p:cNvSpPr>
          <p:nvPr>
            <p:ph type="ftr" sz="quarter" idx="10"/>
          </p:nvPr>
        </p:nvSpPr>
        <p:spPr/>
        <p:txBody>
          <a:bodyPr/>
          <a:lstStyle>
            <a:lvl1pPr>
              <a:defRPr/>
            </a:lvl1pPr>
          </a:lstStyle>
          <a:p>
            <a:r>
              <a:rPr lang="en-GB" smtClean="0"/>
              <a:t>Jean Vieille</a:t>
            </a:r>
            <a:endParaRPr lang="en-GB"/>
          </a:p>
        </p:txBody>
      </p:sp>
      <p:sp>
        <p:nvSpPr>
          <p:cNvPr id="10" name="Rectangle 9"/>
          <p:cNvSpPr>
            <a:spLocks noGrp="1" noChangeArrowheads="1"/>
          </p:cNvSpPr>
          <p:nvPr>
            <p:ph type="sldNum" sz="quarter" idx="11"/>
          </p:nvPr>
        </p:nvSpPr>
        <p:spPr/>
        <p:txBody>
          <a:bodyPr/>
          <a:lstStyle>
            <a:lvl1pPr>
              <a:defRPr/>
            </a:lvl1pPr>
          </a:lstStyle>
          <a:p>
            <a:fld id="{000A08AF-B4ED-4C5B-AFC2-836A2289BED8}" type="slidenum">
              <a:rPr lang="en-GB" smtClean="0"/>
              <a:pPr/>
              <a:t>‹N°›</a:t>
            </a:fld>
            <a:endParaRPr lang="en-GB"/>
          </a:p>
        </p:txBody>
      </p:sp>
      <p:pic>
        <p:nvPicPr>
          <p:cNvPr id="15" name="Image 14" descr="Logo_CCM_simple_80x40.jpg"/>
          <p:cNvPicPr>
            <a:picLocks noChangeAspect="1"/>
          </p:cNvPicPr>
          <p:nvPr/>
        </p:nvPicPr>
        <p:blipFill>
          <a:blip r:embed="rId2" cstate="print"/>
          <a:stretch>
            <a:fillRect/>
          </a:stretch>
        </p:blipFill>
        <p:spPr>
          <a:xfrm>
            <a:off x="1187624" y="5517232"/>
            <a:ext cx="473968" cy="236984"/>
          </a:xfrm>
          <a:prstGeom prst="rect">
            <a:avLst/>
          </a:prstGeom>
        </p:spPr>
      </p:pic>
      <p:pic>
        <p:nvPicPr>
          <p:cNvPr id="16" name="Image 15" descr="Logo_CCG_simple_80-40.jpg"/>
          <p:cNvPicPr>
            <a:picLocks noChangeAspect="1"/>
          </p:cNvPicPr>
          <p:nvPr/>
        </p:nvPicPr>
        <p:blipFill>
          <a:blip r:embed="rId3" cstate="print"/>
          <a:stretch>
            <a:fillRect/>
          </a:stretch>
        </p:blipFill>
        <p:spPr>
          <a:xfrm>
            <a:off x="1187624" y="5805264"/>
            <a:ext cx="475200" cy="237600"/>
          </a:xfrm>
          <a:prstGeom prst="rect">
            <a:avLst/>
          </a:prstGeom>
        </p:spPr>
      </p:pic>
      <p:pic>
        <p:nvPicPr>
          <p:cNvPr id="13" name="Image 12" descr="Logo_SyFy_50.jpg"/>
          <p:cNvPicPr>
            <a:picLocks noChangeAspect="1"/>
          </p:cNvPicPr>
          <p:nvPr/>
        </p:nvPicPr>
        <p:blipFill>
          <a:blip r:embed="rId4" cstate="print"/>
          <a:stretch>
            <a:fillRect/>
          </a:stretch>
        </p:blipFill>
        <p:spPr>
          <a:xfrm>
            <a:off x="1331640" y="5085184"/>
            <a:ext cx="288032" cy="28803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4" name="Rectangle 10"/>
          <p:cNvSpPr>
            <a:spLocks noGrp="1" noChangeArrowheads="1"/>
          </p:cNvSpPr>
          <p:nvPr>
            <p:ph type="ftr" sz="quarter" idx="10"/>
          </p:nvPr>
        </p:nvSpPr>
        <p:spPr>
          <a:ln/>
        </p:spPr>
        <p:txBody>
          <a:bodyPr/>
          <a:lstStyle>
            <a:lvl1pPr>
              <a:defRPr/>
            </a:lvl1pPr>
          </a:lstStyle>
          <a:p>
            <a:r>
              <a:rPr lang="en-GB" smtClean="0"/>
              <a:t>Jean Vieille</a:t>
            </a:r>
            <a:endParaRPr lang="en-GB"/>
          </a:p>
        </p:txBody>
      </p:sp>
      <p:sp>
        <p:nvSpPr>
          <p:cNvPr id="5" name="Rectangle 11"/>
          <p:cNvSpPr>
            <a:spLocks noGrp="1" noChangeArrowheads="1"/>
          </p:cNvSpPr>
          <p:nvPr>
            <p:ph type="sldNum" sz="quarter" idx="11"/>
          </p:nvPr>
        </p:nvSpPr>
        <p:spPr>
          <a:ln/>
        </p:spPr>
        <p:txBody>
          <a:bodyPr/>
          <a:lstStyle>
            <a:lvl1pPr>
              <a:defRPr/>
            </a:lvl1pPr>
          </a:lstStyle>
          <a:p>
            <a:fld id="{404DA614-8EE2-489B-A6C8-DACA49084852}" type="slidenum">
              <a:rPr lang="en-GB" smtClean="0"/>
              <a:pPr/>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bl" preserve="1">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179388" y="76200"/>
            <a:ext cx="8785225" cy="760413"/>
          </a:xfrm>
        </p:spPr>
        <p:txBody>
          <a:bodyPr/>
          <a:lstStyle/>
          <a:p>
            <a:r>
              <a:rPr lang="fr-FR" smtClean="0"/>
              <a:t>Cliquez pour modifier le style du titre</a:t>
            </a:r>
            <a:endParaRPr lang="fr-FR"/>
          </a:p>
        </p:txBody>
      </p:sp>
      <p:sp>
        <p:nvSpPr>
          <p:cNvPr id="3" name="Espace réservé du tableau 2"/>
          <p:cNvSpPr>
            <a:spLocks noGrp="1"/>
          </p:cNvSpPr>
          <p:nvPr>
            <p:ph type="tbl" idx="1"/>
          </p:nvPr>
        </p:nvSpPr>
        <p:spPr>
          <a:xfrm>
            <a:off x="179388" y="1125538"/>
            <a:ext cx="8785225" cy="4895850"/>
          </a:xfrm>
        </p:spPr>
        <p:txBody>
          <a:bodyPr/>
          <a:lstStyle/>
          <a:p>
            <a:pPr lvl="0"/>
            <a:r>
              <a:rPr lang="fr-FR" noProof="0" smtClean="0"/>
              <a:t>Cliquez sur l'icône pour ajouter un tableau</a:t>
            </a:r>
          </a:p>
        </p:txBody>
      </p:sp>
      <p:sp>
        <p:nvSpPr>
          <p:cNvPr id="4" name="Rectangle 10"/>
          <p:cNvSpPr>
            <a:spLocks noGrp="1" noChangeArrowheads="1"/>
          </p:cNvSpPr>
          <p:nvPr>
            <p:ph type="ftr" sz="quarter" idx="10"/>
          </p:nvPr>
        </p:nvSpPr>
        <p:spPr>
          <a:ln/>
        </p:spPr>
        <p:txBody>
          <a:bodyPr/>
          <a:lstStyle>
            <a:lvl1pPr>
              <a:defRPr/>
            </a:lvl1pPr>
          </a:lstStyle>
          <a:p>
            <a:r>
              <a:rPr lang="en-GB" smtClean="0"/>
              <a:t>Jean Vieille</a:t>
            </a:r>
            <a:endParaRPr lang="en-GB"/>
          </a:p>
        </p:txBody>
      </p:sp>
      <p:sp>
        <p:nvSpPr>
          <p:cNvPr id="5" name="Rectangle 11"/>
          <p:cNvSpPr>
            <a:spLocks noGrp="1" noChangeArrowheads="1"/>
          </p:cNvSpPr>
          <p:nvPr>
            <p:ph type="sldNum" sz="quarter" idx="11"/>
          </p:nvPr>
        </p:nvSpPr>
        <p:spPr>
          <a:ln/>
        </p:spPr>
        <p:txBody>
          <a:bodyPr/>
          <a:lstStyle>
            <a:lvl1pPr>
              <a:defRPr/>
            </a:lvl1pPr>
          </a:lstStyle>
          <a:p>
            <a:fld id="{EDF00963-D3A9-4A1B-97B9-908BCAB4FBBE}" type="slidenum">
              <a:rPr lang="en-GB" smtClean="0"/>
              <a:pPr/>
              <a:t>‹N°›</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79388" y="1125538"/>
            <a:ext cx="4316412" cy="4895850"/>
          </a:xfrm>
        </p:spPr>
        <p:txBody>
          <a:bodyPr/>
          <a:lstStyle>
            <a:lvl1pPr>
              <a:defRPr sz="20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4" name="Espace réservé du contenu 3"/>
          <p:cNvSpPr>
            <a:spLocks noGrp="1"/>
          </p:cNvSpPr>
          <p:nvPr>
            <p:ph sz="half" idx="2"/>
          </p:nvPr>
        </p:nvSpPr>
        <p:spPr>
          <a:xfrm>
            <a:off x="4648200" y="1125538"/>
            <a:ext cx="4316413" cy="4895850"/>
          </a:xfrm>
        </p:spPr>
        <p:txBody>
          <a:bodyPr/>
          <a:lstStyle>
            <a:lvl1pPr>
              <a:defRPr sz="20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5" name="Rectangle 10"/>
          <p:cNvSpPr>
            <a:spLocks noGrp="1" noChangeArrowheads="1"/>
          </p:cNvSpPr>
          <p:nvPr>
            <p:ph type="ftr" sz="quarter" idx="10"/>
          </p:nvPr>
        </p:nvSpPr>
        <p:spPr>
          <a:ln/>
        </p:spPr>
        <p:txBody>
          <a:bodyPr/>
          <a:lstStyle>
            <a:lvl1pPr>
              <a:defRPr/>
            </a:lvl1pPr>
          </a:lstStyle>
          <a:p>
            <a:r>
              <a:rPr lang="en-GB" smtClean="0"/>
              <a:t>Jean Vieille</a:t>
            </a:r>
            <a:endParaRPr lang="en-GB"/>
          </a:p>
        </p:txBody>
      </p:sp>
      <p:sp>
        <p:nvSpPr>
          <p:cNvPr id="6" name="Rectangle 11"/>
          <p:cNvSpPr>
            <a:spLocks noGrp="1" noChangeArrowheads="1"/>
          </p:cNvSpPr>
          <p:nvPr>
            <p:ph type="sldNum" sz="quarter" idx="11"/>
          </p:nvPr>
        </p:nvSpPr>
        <p:spPr>
          <a:ln/>
        </p:spPr>
        <p:txBody>
          <a:bodyPr/>
          <a:lstStyle>
            <a:lvl1pPr>
              <a:defRPr/>
            </a:lvl1pPr>
          </a:lstStyle>
          <a:p>
            <a:fld id="{F3F56EC8-D219-41EA-90F7-4C8C26F4FCCE}" type="slidenum">
              <a:rPr lang="en-GB" smtClean="0"/>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OverObj" preserve="1">
  <p:cSld name="Titre et texte sur contenu">
    <p:spTree>
      <p:nvGrpSpPr>
        <p:cNvPr id="1" name=""/>
        <p:cNvGrpSpPr/>
        <p:nvPr/>
      </p:nvGrpSpPr>
      <p:grpSpPr>
        <a:xfrm>
          <a:off x="0" y="0"/>
          <a:ext cx="0" cy="0"/>
          <a:chOff x="0" y="0"/>
          <a:chExt cx="0" cy="0"/>
        </a:xfrm>
      </p:grpSpPr>
      <p:sp>
        <p:nvSpPr>
          <p:cNvPr id="2" name="Titre 1"/>
          <p:cNvSpPr>
            <a:spLocks noGrp="1"/>
          </p:cNvSpPr>
          <p:nvPr>
            <p:ph type="title"/>
          </p:nvPr>
        </p:nvSpPr>
        <p:spPr>
          <a:xfrm>
            <a:off x="179388" y="76200"/>
            <a:ext cx="8785225" cy="760413"/>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179388" y="1125538"/>
            <a:ext cx="8785225" cy="237172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79388" y="3649663"/>
            <a:ext cx="8785225" cy="237172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10"/>
          <p:cNvSpPr>
            <a:spLocks noGrp="1" noChangeArrowheads="1"/>
          </p:cNvSpPr>
          <p:nvPr>
            <p:ph type="ftr" sz="quarter" idx="10"/>
          </p:nvPr>
        </p:nvSpPr>
        <p:spPr>
          <a:ln/>
        </p:spPr>
        <p:txBody>
          <a:bodyPr/>
          <a:lstStyle>
            <a:lvl1pPr>
              <a:defRPr/>
            </a:lvl1pPr>
          </a:lstStyle>
          <a:p>
            <a:r>
              <a:rPr lang="en-GB" smtClean="0"/>
              <a:t>Jean Vieille</a:t>
            </a:r>
            <a:endParaRPr lang="en-GB"/>
          </a:p>
        </p:txBody>
      </p:sp>
      <p:sp>
        <p:nvSpPr>
          <p:cNvPr id="6" name="Rectangle 11"/>
          <p:cNvSpPr>
            <a:spLocks noGrp="1" noChangeArrowheads="1"/>
          </p:cNvSpPr>
          <p:nvPr>
            <p:ph type="sldNum" sz="quarter" idx="11"/>
          </p:nvPr>
        </p:nvSpPr>
        <p:spPr>
          <a:ln/>
        </p:spPr>
        <p:txBody>
          <a:bodyPr/>
          <a:lstStyle>
            <a:lvl1pPr>
              <a:defRPr/>
            </a:lvl1pPr>
          </a:lstStyle>
          <a:p>
            <a:fld id="{F2BF929F-D37E-4D8D-82C4-766A9B6C26CA}" type="slidenum">
              <a:rPr lang="en-GB" smtClean="0"/>
              <a:pPr/>
              <a:t>‹N°›</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10"/>
          <p:cNvSpPr>
            <a:spLocks noGrp="1" noChangeArrowheads="1"/>
          </p:cNvSpPr>
          <p:nvPr>
            <p:ph type="ftr" sz="quarter" idx="10"/>
          </p:nvPr>
        </p:nvSpPr>
        <p:spPr>
          <a:ln/>
        </p:spPr>
        <p:txBody>
          <a:bodyPr/>
          <a:lstStyle>
            <a:lvl1pPr>
              <a:defRPr/>
            </a:lvl1pPr>
          </a:lstStyle>
          <a:p>
            <a:r>
              <a:rPr lang="en-GB" smtClean="0"/>
              <a:t>Jean Vieille</a:t>
            </a:r>
            <a:endParaRPr lang="en-GB"/>
          </a:p>
        </p:txBody>
      </p:sp>
      <p:sp>
        <p:nvSpPr>
          <p:cNvPr id="4" name="Rectangle 11"/>
          <p:cNvSpPr>
            <a:spLocks noGrp="1" noChangeArrowheads="1"/>
          </p:cNvSpPr>
          <p:nvPr>
            <p:ph type="sldNum" sz="quarter" idx="11"/>
          </p:nvPr>
        </p:nvSpPr>
        <p:spPr>
          <a:ln/>
        </p:spPr>
        <p:txBody>
          <a:bodyPr/>
          <a:lstStyle>
            <a:lvl1pPr>
              <a:defRPr/>
            </a:lvl1pPr>
          </a:lstStyle>
          <a:p>
            <a:fld id="{7AEC249D-43D9-4B3C-B2D5-95B70EF154C4}" type="slidenum">
              <a:rPr lang="en-GB" smtClean="0"/>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r>
              <a:rPr lang="en-GB" smtClean="0"/>
              <a:t>Jean Vieille</a:t>
            </a:r>
            <a:endParaRPr lang="en-GB"/>
          </a:p>
        </p:txBody>
      </p:sp>
      <p:sp>
        <p:nvSpPr>
          <p:cNvPr id="3" name="Rectangle 11"/>
          <p:cNvSpPr>
            <a:spLocks noGrp="1" noChangeArrowheads="1"/>
          </p:cNvSpPr>
          <p:nvPr>
            <p:ph type="sldNum" sz="quarter" idx="11"/>
          </p:nvPr>
        </p:nvSpPr>
        <p:spPr>
          <a:ln/>
        </p:spPr>
        <p:txBody>
          <a:bodyPr/>
          <a:lstStyle>
            <a:lvl1pPr>
              <a:defRPr/>
            </a:lvl1pPr>
          </a:lstStyle>
          <a:p>
            <a:fld id="{CB8A0618-CCCC-4A6D-B12C-B78511AB4F27}" type="slidenum">
              <a:rPr lang="en-GB" smtClean="0"/>
              <a:pPr/>
              <a:t>‹N°›</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body" idx="1"/>
          </p:nvPr>
        </p:nvSpPr>
        <p:spPr bwMode="auto">
          <a:xfrm>
            <a:off x="179388" y="1125538"/>
            <a:ext cx="8785225" cy="489585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027" name="Rectangle 3"/>
          <p:cNvSpPr>
            <a:spLocks noGrp="1" noChangeArrowheads="1"/>
          </p:cNvSpPr>
          <p:nvPr>
            <p:ph type="title"/>
          </p:nvPr>
        </p:nvSpPr>
        <p:spPr bwMode="auto">
          <a:xfrm>
            <a:off x="179388" y="76200"/>
            <a:ext cx="8785225" cy="76041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Titre</a:t>
            </a:r>
            <a:br>
              <a:rPr lang="en-US" smtClean="0"/>
            </a:br>
            <a:r>
              <a:rPr lang="en-US" smtClean="0"/>
              <a:t>Titre</a:t>
            </a:r>
          </a:p>
        </p:txBody>
      </p:sp>
      <p:sp>
        <p:nvSpPr>
          <p:cNvPr id="1822730" name="Rectangle 10"/>
          <p:cNvSpPr>
            <a:spLocks noGrp="1" noChangeArrowheads="1"/>
          </p:cNvSpPr>
          <p:nvPr>
            <p:ph type="ftr" sz="quarter" idx="3"/>
          </p:nvPr>
        </p:nvSpPr>
        <p:spPr bwMode="auto">
          <a:xfrm>
            <a:off x="1547813" y="6308725"/>
            <a:ext cx="6596062" cy="4127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r>
              <a:rPr lang="en-GB" smtClean="0"/>
              <a:t>Jean Vieille</a:t>
            </a:r>
            <a:endParaRPr lang="en-GB"/>
          </a:p>
        </p:txBody>
      </p:sp>
      <p:sp>
        <p:nvSpPr>
          <p:cNvPr id="1822731" name="Rectangle 11"/>
          <p:cNvSpPr>
            <a:spLocks noGrp="1" noChangeArrowheads="1"/>
          </p:cNvSpPr>
          <p:nvPr>
            <p:ph type="sldNum" sz="quarter" idx="4"/>
          </p:nvPr>
        </p:nvSpPr>
        <p:spPr bwMode="auto">
          <a:xfrm>
            <a:off x="8243888" y="6308725"/>
            <a:ext cx="838200" cy="4127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F2BF929F-D37E-4D8D-82C4-766A9B6C26CA}" type="slidenum">
              <a:rPr lang="en-GB" smtClean="0"/>
              <a:pPr/>
              <a:t>‹N°›</a:t>
            </a:fld>
            <a:endParaRPr lang="en-GB"/>
          </a:p>
        </p:txBody>
      </p:sp>
      <p:cxnSp>
        <p:nvCxnSpPr>
          <p:cNvPr id="1032" name="Connecteur droit 13"/>
          <p:cNvCxnSpPr>
            <a:cxnSpLocks noChangeShapeType="1"/>
          </p:cNvCxnSpPr>
          <p:nvPr/>
        </p:nvCxnSpPr>
        <p:spPr bwMode="auto">
          <a:xfrm>
            <a:off x="0" y="6143625"/>
            <a:ext cx="9144000" cy="1588"/>
          </a:xfrm>
          <a:prstGeom prst="line">
            <a:avLst/>
          </a:prstGeom>
          <a:noFill/>
          <a:ln w="9525" algn="ctr">
            <a:solidFill>
              <a:srgbClr val="002060"/>
            </a:solidFill>
            <a:round/>
            <a:headEnd/>
            <a:tailEnd/>
          </a:ln>
        </p:spPr>
      </p:cxnSp>
      <p:pic>
        <p:nvPicPr>
          <p:cNvPr id="10" name="Image 9" descr="Logo_SyFy_50.jpg"/>
          <p:cNvPicPr>
            <a:picLocks noChangeAspect="1"/>
          </p:cNvPicPr>
          <p:nvPr/>
        </p:nvPicPr>
        <p:blipFill>
          <a:blip r:embed="rId9" cstate="print"/>
          <a:stretch>
            <a:fillRect/>
          </a:stretch>
        </p:blipFill>
        <p:spPr>
          <a:xfrm>
            <a:off x="179512" y="6237312"/>
            <a:ext cx="476250" cy="476250"/>
          </a:xfrm>
          <a:prstGeom prst="rect">
            <a:avLst/>
          </a:prstGeom>
        </p:spPr>
      </p:pic>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Lst>
  <p:timing>
    <p:tnLst>
      <p:par>
        <p:cTn id="1" dur="indefinite" restart="never" nodeType="tmRoot"/>
      </p:par>
    </p:tnLst>
  </p:timing>
  <p:hf hdr="0" dt="0"/>
  <p:txStyles>
    <p:titleStyle>
      <a:lvl1pPr algn="l" rtl="0" eaLnBrk="1" fontAlgn="base" hangingPunct="1">
        <a:lnSpc>
          <a:spcPct val="90000"/>
        </a:lnSpc>
        <a:spcBef>
          <a:spcPct val="0"/>
        </a:spcBef>
        <a:spcAft>
          <a:spcPct val="0"/>
        </a:spcAft>
        <a:defRPr kumimoji="1" sz="2800" b="1">
          <a:solidFill>
            <a:srgbClr val="990000"/>
          </a:solidFill>
          <a:latin typeface="+mj-lt"/>
          <a:ea typeface="+mj-ea"/>
          <a:cs typeface="+mj-cs"/>
        </a:defRPr>
      </a:lvl1pPr>
      <a:lvl2pPr algn="l" rtl="0" eaLnBrk="1" fontAlgn="base" hangingPunct="1">
        <a:lnSpc>
          <a:spcPct val="90000"/>
        </a:lnSpc>
        <a:spcBef>
          <a:spcPct val="0"/>
        </a:spcBef>
        <a:spcAft>
          <a:spcPct val="0"/>
        </a:spcAft>
        <a:defRPr kumimoji="1" sz="2800" b="1">
          <a:solidFill>
            <a:srgbClr val="990000"/>
          </a:solidFill>
          <a:latin typeface="Arial Narrow" pitchFamily="34" charset="0"/>
        </a:defRPr>
      </a:lvl2pPr>
      <a:lvl3pPr algn="l" rtl="0" eaLnBrk="1" fontAlgn="base" hangingPunct="1">
        <a:lnSpc>
          <a:spcPct val="90000"/>
        </a:lnSpc>
        <a:spcBef>
          <a:spcPct val="0"/>
        </a:spcBef>
        <a:spcAft>
          <a:spcPct val="0"/>
        </a:spcAft>
        <a:defRPr kumimoji="1" sz="2800" b="1">
          <a:solidFill>
            <a:srgbClr val="990000"/>
          </a:solidFill>
          <a:latin typeface="Arial Narrow" pitchFamily="34" charset="0"/>
        </a:defRPr>
      </a:lvl3pPr>
      <a:lvl4pPr algn="l" rtl="0" eaLnBrk="1" fontAlgn="base" hangingPunct="1">
        <a:lnSpc>
          <a:spcPct val="90000"/>
        </a:lnSpc>
        <a:spcBef>
          <a:spcPct val="0"/>
        </a:spcBef>
        <a:spcAft>
          <a:spcPct val="0"/>
        </a:spcAft>
        <a:defRPr kumimoji="1" sz="2800" b="1">
          <a:solidFill>
            <a:srgbClr val="990000"/>
          </a:solidFill>
          <a:latin typeface="Arial Narrow" pitchFamily="34" charset="0"/>
        </a:defRPr>
      </a:lvl4pPr>
      <a:lvl5pPr algn="l" rtl="0" eaLnBrk="1" fontAlgn="base" hangingPunct="1">
        <a:lnSpc>
          <a:spcPct val="90000"/>
        </a:lnSpc>
        <a:spcBef>
          <a:spcPct val="0"/>
        </a:spcBef>
        <a:spcAft>
          <a:spcPct val="0"/>
        </a:spcAft>
        <a:defRPr kumimoji="1" sz="2800" b="1">
          <a:solidFill>
            <a:srgbClr val="990000"/>
          </a:solidFill>
          <a:latin typeface="Arial Narrow" pitchFamily="34" charset="0"/>
        </a:defRPr>
      </a:lvl5pPr>
      <a:lvl6pPr marL="457200" algn="l" rtl="0" eaLnBrk="1" fontAlgn="base" hangingPunct="1">
        <a:lnSpc>
          <a:spcPct val="90000"/>
        </a:lnSpc>
        <a:spcBef>
          <a:spcPct val="0"/>
        </a:spcBef>
        <a:spcAft>
          <a:spcPct val="0"/>
        </a:spcAft>
        <a:defRPr kumimoji="1" sz="2800" b="1">
          <a:solidFill>
            <a:srgbClr val="990000"/>
          </a:solidFill>
          <a:latin typeface="Arial Narrow" pitchFamily="34" charset="0"/>
        </a:defRPr>
      </a:lvl6pPr>
      <a:lvl7pPr marL="914400" algn="l" rtl="0" eaLnBrk="1" fontAlgn="base" hangingPunct="1">
        <a:lnSpc>
          <a:spcPct val="90000"/>
        </a:lnSpc>
        <a:spcBef>
          <a:spcPct val="0"/>
        </a:spcBef>
        <a:spcAft>
          <a:spcPct val="0"/>
        </a:spcAft>
        <a:defRPr kumimoji="1" sz="2800" b="1">
          <a:solidFill>
            <a:srgbClr val="990000"/>
          </a:solidFill>
          <a:latin typeface="Arial Narrow" pitchFamily="34" charset="0"/>
        </a:defRPr>
      </a:lvl7pPr>
      <a:lvl8pPr marL="1371600" algn="l" rtl="0" eaLnBrk="1" fontAlgn="base" hangingPunct="1">
        <a:lnSpc>
          <a:spcPct val="90000"/>
        </a:lnSpc>
        <a:spcBef>
          <a:spcPct val="0"/>
        </a:spcBef>
        <a:spcAft>
          <a:spcPct val="0"/>
        </a:spcAft>
        <a:defRPr kumimoji="1" sz="2800" b="1">
          <a:solidFill>
            <a:srgbClr val="990000"/>
          </a:solidFill>
          <a:latin typeface="Arial Narrow" pitchFamily="34" charset="0"/>
        </a:defRPr>
      </a:lvl8pPr>
      <a:lvl9pPr marL="1828800" algn="l" rtl="0" eaLnBrk="1" fontAlgn="base" hangingPunct="1">
        <a:lnSpc>
          <a:spcPct val="90000"/>
        </a:lnSpc>
        <a:spcBef>
          <a:spcPct val="0"/>
        </a:spcBef>
        <a:spcAft>
          <a:spcPct val="0"/>
        </a:spcAft>
        <a:defRPr kumimoji="1" sz="2800" b="1">
          <a:solidFill>
            <a:srgbClr val="990000"/>
          </a:solidFill>
          <a:latin typeface="Arial Narrow" pitchFamily="34" charset="0"/>
        </a:defRPr>
      </a:lvl9pPr>
    </p:titleStyle>
    <p:bodyStyle>
      <a:lvl1pPr marL="342900" indent="-342900" algn="l" rtl="0" eaLnBrk="1" fontAlgn="base" hangingPunct="1">
        <a:spcBef>
          <a:spcPct val="20000"/>
        </a:spcBef>
        <a:spcAft>
          <a:spcPct val="0"/>
        </a:spcAft>
        <a:buClr>
          <a:srgbClr val="990000"/>
        </a:buClr>
        <a:buFont typeface="Arial" charset="0"/>
        <a:buChar char="■"/>
        <a:defRPr kumimoji="1" sz="2000" b="1">
          <a:solidFill>
            <a:schemeClr val="bg2"/>
          </a:solidFill>
          <a:latin typeface="+mn-lt"/>
          <a:ea typeface="+mn-ea"/>
          <a:cs typeface="+mn-cs"/>
        </a:defRPr>
      </a:lvl1pPr>
      <a:lvl2pPr marL="742950" indent="-285750" algn="l" rtl="0" eaLnBrk="1" fontAlgn="base" hangingPunct="1">
        <a:spcBef>
          <a:spcPct val="20000"/>
        </a:spcBef>
        <a:spcAft>
          <a:spcPct val="0"/>
        </a:spcAft>
        <a:buClr>
          <a:srgbClr val="FF6600"/>
        </a:buClr>
        <a:buSzPct val="80000"/>
        <a:buFont typeface="Wingdings" pitchFamily="2" charset="2"/>
        <a:buChar char="Ø"/>
        <a:defRPr kumimoji="1" sz="2000">
          <a:solidFill>
            <a:schemeClr val="bg2"/>
          </a:solidFill>
          <a:latin typeface="+mn-lt"/>
        </a:defRPr>
      </a:lvl2pPr>
      <a:lvl3pPr marL="1143000" indent="-228600" algn="l" rtl="0" eaLnBrk="1" fontAlgn="base" hangingPunct="1">
        <a:spcBef>
          <a:spcPct val="20000"/>
        </a:spcBef>
        <a:spcAft>
          <a:spcPct val="0"/>
        </a:spcAft>
        <a:buClr>
          <a:srgbClr val="FF6600"/>
        </a:buClr>
        <a:buSzPct val="80000"/>
        <a:buFont typeface="Wingdings" pitchFamily="2" charset="2"/>
        <a:buChar char="§"/>
        <a:defRPr kumimoji="1">
          <a:solidFill>
            <a:schemeClr val="bg2"/>
          </a:solidFill>
          <a:latin typeface="+mn-lt"/>
        </a:defRPr>
      </a:lvl3pPr>
      <a:lvl4pPr marL="1600200" indent="-228600" algn="l" rtl="0" eaLnBrk="1" fontAlgn="base" hangingPunct="1">
        <a:spcBef>
          <a:spcPct val="20000"/>
        </a:spcBef>
        <a:spcAft>
          <a:spcPct val="0"/>
        </a:spcAft>
        <a:buClr>
          <a:srgbClr val="FF6600"/>
        </a:buClr>
        <a:buSzPct val="80000"/>
        <a:buFont typeface="Arial" charset="0"/>
        <a:buChar char="■"/>
        <a:defRPr kumimoji="1" i="1">
          <a:solidFill>
            <a:schemeClr val="tx1"/>
          </a:solidFill>
          <a:latin typeface="+mn-lt"/>
        </a:defRPr>
      </a:lvl4pPr>
      <a:lvl5pPr marL="2057400" indent="-228600" algn="l" rtl="0" eaLnBrk="1" fontAlgn="base" hangingPunct="1">
        <a:spcBef>
          <a:spcPct val="20000"/>
        </a:spcBef>
        <a:spcAft>
          <a:spcPct val="0"/>
        </a:spcAft>
        <a:buClr>
          <a:srgbClr val="FF6600"/>
        </a:buClr>
        <a:buSzPct val="80000"/>
        <a:buFont typeface="Arial" charset="0"/>
        <a:buChar char="■"/>
        <a:defRPr kumimoji="1">
          <a:solidFill>
            <a:schemeClr val="tx1"/>
          </a:solidFill>
          <a:latin typeface="+mn-lt"/>
        </a:defRPr>
      </a:lvl5pPr>
      <a:lvl6pPr marL="2514600" indent="-228600" algn="l" rtl="0" eaLnBrk="1" fontAlgn="base" hangingPunct="1">
        <a:spcBef>
          <a:spcPct val="20000"/>
        </a:spcBef>
        <a:spcAft>
          <a:spcPct val="0"/>
        </a:spcAft>
        <a:buClr>
          <a:srgbClr val="FF6600"/>
        </a:buClr>
        <a:buSzPct val="80000"/>
        <a:buFont typeface="Arial" charset="0"/>
        <a:buChar char="■"/>
        <a:defRPr kumimoji="1">
          <a:solidFill>
            <a:schemeClr val="tx1"/>
          </a:solidFill>
          <a:latin typeface="+mn-lt"/>
        </a:defRPr>
      </a:lvl6pPr>
      <a:lvl7pPr marL="2971800" indent="-228600" algn="l" rtl="0" eaLnBrk="1" fontAlgn="base" hangingPunct="1">
        <a:spcBef>
          <a:spcPct val="20000"/>
        </a:spcBef>
        <a:spcAft>
          <a:spcPct val="0"/>
        </a:spcAft>
        <a:buClr>
          <a:srgbClr val="FF6600"/>
        </a:buClr>
        <a:buSzPct val="80000"/>
        <a:buFont typeface="Arial" charset="0"/>
        <a:buChar char="■"/>
        <a:defRPr kumimoji="1">
          <a:solidFill>
            <a:schemeClr val="tx1"/>
          </a:solidFill>
          <a:latin typeface="+mn-lt"/>
        </a:defRPr>
      </a:lvl7pPr>
      <a:lvl8pPr marL="3429000" indent="-228600" algn="l" rtl="0" eaLnBrk="1" fontAlgn="base" hangingPunct="1">
        <a:spcBef>
          <a:spcPct val="20000"/>
        </a:spcBef>
        <a:spcAft>
          <a:spcPct val="0"/>
        </a:spcAft>
        <a:buClr>
          <a:srgbClr val="FF6600"/>
        </a:buClr>
        <a:buSzPct val="80000"/>
        <a:buFont typeface="Arial" charset="0"/>
        <a:buChar char="■"/>
        <a:defRPr kumimoji="1">
          <a:solidFill>
            <a:schemeClr val="tx1"/>
          </a:solidFill>
          <a:latin typeface="+mn-lt"/>
        </a:defRPr>
      </a:lvl8pPr>
      <a:lvl9pPr marL="3886200" indent="-228600" algn="l" rtl="0" eaLnBrk="1" fontAlgn="base" hangingPunct="1">
        <a:spcBef>
          <a:spcPct val="20000"/>
        </a:spcBef>
        <a:spcAft>
          <a:spcPct val="0"/>
        </a:spcAft>
        <a:buClr>
          <a:srgbClr val="FF6600"/>
        </a:buClr>
        <a:buSzPct val="80000"/>
        <a:buFont typeface="Arial" charset="0"/>
        <a:buChar char="■"/>
        <a:defRPr kumimoji="1">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controlchaingroup.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4" name="Rectangle 16"/>
          <p:cNvSpPr>
            <a:spLocks noGrp="1" noChangeArrowheads="1"/>
          </p:cNvSpPr>
          <p:nvPr>
            <p:ph type="subTitle" idx="1"/>
          </p:nvPr>
        </p:nvSpPr>
        <p:spPr>
          <a:xfrm>
            <a:off x="1528786" y="4113213"/>
            <a:ext cx="6400800" cy="684212"/>
          </a:xfrm>
        </p:spPr>
        <p:txBody>
          <a:bodyPr/>
          <a:lstStyle/>
          <a:p>
            <a:r>
              <a:rPr lang="en-GB" dirty="0" smtClean="0"/>
              <a:t>j.vieille@controlchaingroup.com</a:t>
            </a:r>
            <a:endParaRPr lang="en-GB" dirty="0"/>
          </a:p>
        </p:txBody>
      </p:sp>
      <p:sp>
        <p:nvSpPr>
          <p:cNvPr id="2063" name="Rectangle 15"/>
          <p:cNvSpPr>
            <a:spLocks noGrp="1" noChangeArrowheads="1"/>
          </p:cNvSpPr>
          <p:nvPr>
            <p:ph type="ctrTitle"/>
          </p:nvPr>
        </p:nvSpPr>
        <p:spPr>
          <a:xfrm>
            <a:off x="871566" y="2670175"/>
            <a:ext cx="7772400" cy="938213"/>
          </a:xfrm>
        </p:spPr>
        <p:txBody>
          <a:bodyPr/>
          <a:lstStyle/>
          <a:p>
            <a:r>
              <a:rPr lang="en-GB" dirty="0" smtClean="0"/>
              <a:t>Industrial systems - Research &amp; consulting</a:t>
            </a:r>
            <a:br>
              <a:rPr lang="en-GB" dirty="0" smtClean="0"/>
            </a:br>
            <a:endParaRPr lang="en-GB" dirty="0"/>
          </a:p>
        </p:txBody>
      </p:sp>
      <p:sp>
        <p:nvSpPr>
          <p:cNvPr id="2055" name="Rectangle 7"/>
          <p:cNvSpPr>
            <a:spLocks noChangeArrowheads="1"/>
          </p:cNvSpPr>
          <p:nvPr/>
        </p:nvSpPr>
        <p:spPr bwMode="auto">
          <a:xfrm>
            <a:off x="2339975" y="6381750"/>
            <a:ext cx="5040313" cy="366713"/>
          </a:xfrm>
          <a:prstGeom prst="rect">
            <a:avLst/>
          </a:prstGeom>
          <a:noFill/>
          <a:ln w="9525">
            <a:noFill/>
            <a:miter lim="800000"/>
            <a:headEnd type="none" w="lg" len="med"/>
            <a:tailEnd type="none" w="lg" len="med"/>
          </a:ln>
          <a:effectLst/>
        </p:spPr>
        <p:txBody>
          <a:bodyPr>
            <a:spAutoFit/>
          </a:bodyPr>
          <a:lstStyle/>
          <a:p>
            <a:pPr eaLnBrk="1" hangingPunct="1"/>
            <a:r>
              <a:rPr lang="en-US" sz="1800" b="1" dirty="0">
                <a:solidFill>
                  <a:srgbClr val="FF6600"/>
                </a:solidFill>
              </a:rPr>
              <a:t>Fight Ignorance, Leverage Complexity</a:t>
            </a:r>
          </a:p>
        </p:txBody>
      </p:sp>
      <p:sp>
        <p:nvSpPr>
          <p:cNvPr id="2065" name="Rectangle 17"/>
          <p:cNvSpPr>
            <a:spLocks noChangeArrowheads="1"/>
          </p:cNvSpPr>
          <p:nvPr/>
        </p:nvSpPr>
        <p:spPr bwMode="auto">
          <a:xfrm>
            <a:off x="871566" y="1268413"/>
            <a:ext cx="7772400" cy="576262"/>
          </a:xfrm>
          <a:prstGeom prst="rect">
            <a:avLst/>
          </a:prstGeom>
          <a:noFill/>
          <a:ln w="9525">
            <a:noFill/>
            <a:miter lim="800000"/>
            <a:headEnd/>
            <a:tailEnd/>
          </a:ln>
          <a:effectLst/>
        </p:spPr>
        <p:txBody>
          <a:bodyPr lIns="92075" tIns="46038" rIns="92075" bIns="46038"/>
          <a:lstStyle/>
          <a:p>
            <a:pPr algn="ctr" eaLnBrk="1" hangingPunct="1">
              <a:lnSpc>
                <a:spcPct val="90000"/>
              </a:lnSpc>
            </a:pPr>
            <a:r>
              <a:rPr kumimoji="1" lang="en-GB" sz="3200" b="1" dirty="0" smtClean="0">
                <a:solidFill>
                  <a:srgbClr val="5F5F5F"/>
                </a:solidFill>
                <a:latin typeface="Arial Black" pitchFamily="34" charset="0"/>
              </a:rPr>
              <a:t>Jean Vieille</a:t>
            </a:r>
            <a:endParaRPr kumimoji="1" lang="en-GB" sz="3200" b="1" dirty="0">
              <a:solidFill>
                <a:srgbClr val="5F5F5F"/>
              </a:solidFill>
              <a:latin typeface="Arial Black"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CCG – Domains </a:t>
            </a:r>
            <a:r>
              <a:rPr lang="en-US" smtClean="0"/>
              <a:t>of </a:t>
            </a:r>
            <a:r>
              <a:rPr lang="en-US" smtClean="0"/>
              <a:t>Expertise</a:t>
            </a:r>
            <a:endParaRPr lang="en-US"/>
          </a:p>
        </p:txBody>
      </p:sp>
      <p:sp>
        <p:nvSpPr>
          <p:cNvPr id="3" name="Espace réservé du contenu 2"/>
          <p:cNvSpPr>
            <a:spLocks noGrp="1"/>
          </p:cNvSpPr>
          <p:nvPr>
            <p:ph idx="1"/>
          </p:nvPr>
        </p:nvSpPr>
        <p:spPr/>
        <p:txBody>
          <a:bodyPr/>
          <a:lstStyle/>
          <a:p>
            <a:r>
              <a:rPr lang="en-US" smtClean="0"/>
              <a:t>CCM:</a:t>
            </a:r>
            <a:r>
              <a:rPr lang="en-US" smtClean="0"/>
              <a:t> Industrial Operations </a:t>
            </a:r>
            <a:r>
              <a:rPr lang="en-US" smtClean="0"/>
              <a:t>Architecture</a:t>
            </a:r>
            <a:endParaRPr lang="en-US" smtClean="0"/>
          </a:p>
          <a:p>
            <a:pPr lvl="1"/>
            <a:r>
              <a:rPr lang="en-US" smtClean="0"/>
              <a:t>Facilities and Operations Modelling </a:t>
            </a:r>
            <a:endParaRPr lang="en-US" smtClean="0"/>
          </a:p>
          <a:p>
            <a:pPr lvl="1"/>
            <a:r>
              <a:rPr lang="en-US" smtClean="0"/>
              <a:t>Operations Support </a:t>
            </a:r>
            <a:r>
              <a:rPr lang="en-US" smtClean="0"/>
              <a:t>(MES/MOM,)</a:t>
            </a:r>
            <a:endParaRPr lang="en-US" smtClean="0"/>
          </a:p>
          <a:p>
            <a:pPr lvl="1"/>
            <a:r>
              <a:rPr lang="en-US" smtClean="0"/>
              <a:t>Product Lifecycle </a:t>
            </a:r>
            <a:r>
              <a:rPr lang="en-US" smtClean="0"/>
              <a:t>Management</a:t>
            </a:r>
            <a:endParaRPr lang="en-US" smtClean="0"/>
          </a:p>
          <a:p>
            <a:pPr lvl="1"/>
            <a:r>
              <a:rPr lang="en-US" smtClean="0"/>
              <a:t>Smart </a:t>
            </a:r>
            <a:r>
              <a:rPr lang="en-US" smtClean="0"/>
              <a:t>Automation</a:t>
            </a:r>
            <a:endParaRPr lang="en-US" smtClean="0"/>
          </a:p>
          <a:p>
            <a:pPr lvl="1"/>
            <a:r>
              <a:rPr lang="en-US" smtClean="0"/>
              <a:t>Information Management </a:t>
            </a:r>
            <a:endParaRPr lang="en-US" smtClean="0"/>
          </a:p>
          <a:p>
            <a:r>
              <a:rPr lang="en-US" smtClean="0"/>
              <a:t>CCM:</a:t>
            </a:r>
            <a:r>
              <a:rPr lang="en-US" smtClean="0"/>
              <a:t> Information Technology</a:t>
            </a:r>
          </a:p>
          <a:p>
            <a:pPr lvl="1"/>
            <a:r>
              <a:rPr lang="en-US" smtClean="0"/>
              <a:t>Software services identification and </a:t>
            </a:r>
            <a:r>
              <a:rPr lang="en-US" smtClean="0"/>
              <a:t>definition</a:t>
            </a:r>
            <a:endParaRPr lang="en-US" smtClean="0"/>
          </a:p>
          <a:p>
            <a:r>
              <a:rPr lang="en-US" smtClean="0"/>
              <a:t>CCM:</a:t>
            </a:r>
            <a:r>
              <a:rPr lang="en-US" smtClean="0"/>
              <a:t> Industrial </a:t>
            </a:r>
            <a:r>
              <a:rPr lang="en-US" smtClean="0"/>
              <a:t>Smartness</a:t>
            </a:r>
            <a:endParaRPr lang="en-US" smtClean="0"/>
          </a:p>
          <a:p>
            <a:pPr lvl="1"/>
            <a:r>
              <a:rPr lang="en-US" smtClean="0"/>
              <a:t>Performance </a:t>
            </a:r>
            <a:r>
              <a:rPr lang="en-US" smtClean="0"/>
              <a:t>Management</a:t>
            </a:r>
            <a:endParaRPr lang="en-US" smtClean="0"/>
          </a:p>
          <a:p>
            <a:pPr lvl="1"/>
            <a:r>
              <a:rPr lang="en-US" smtClean="0"/>
              <a:t>Operations Management , Continuous </a:t>
            </a:r>
            <a:r>
              <a:rPr lang="en-US" smtClean="0"/>
              <a:t>Improvement</a:t>
            </a:r>
            <a:endParaRPr lang="en-US" smtClean="0"/>
          </a:p>
          <a:p>
            <a:pPr lvl="1"/>
            <a:r>
              <a:rPr lang="en-US" smtClean="0"/>
              <a:t>Operations Scheduling </a:t>
            </a:r>
            <a:endParaRPr lang="en-US" smtClean="0"/>
          </a:p>
          <a:p>
            <a:pPr lvl="1"/>
            <a:r>
              <a:rPr lang="en-US" smtClean="0"/>
              <a:t>Physical and Business Process </a:t>
            </a:r>
            <a:r>
              <a:rPr lang="en-US" smtClean="0"/>
              <a:t>Optimization</a:t>
            </a:r>
            <a:endParaRPr lang="en-US" smtClean="0"/>
          </a:p>
        </p:txBody>
      </p:sp>
      <p:sp>
        <p:nvSpPr>
          <p:cNvPr id="11" name="Espace réservé du pied de page 10"/>
          <p:cNvSpPr>
            <a:spLocks noGrp="1"/>
          </p:cNvSpPr>
          <p:nvPr>
            <p:ph type="ftr" sz="quarter" idx="10"/>
          </p:nvPr>
        </p:nvSpPr>
        <p:spPr/>
        <p:txBody>
          <a:bodyPr/>
          <a:lstStyle/>
          <a:p>
            <a:r>
              <a:rPr lang="en-US" smtClean="0"/>
              <a:t>Jean </a:t>
            </a:r>
            <a:r>
              <a:rPr lang="en-US" smtClean="0"/>
              <a:t>Vieille</a:t>
            </a:r>
            <a:endParaRPr lang="en-US"/>
          </a:p>
        </p:txBody>
      </p:sp>
      <p:sp>
        <p:nvSpPr>
          <p:cNvPr id="4" name="Espace réservé du numéro de diapositive 3"/>
          <p:cNvSpPr>
            <a:spLocks noGrp="1"/>
          </p:cNvSpPr>
          <p:nvPr>
            <p:ph type="sldNum" sz="quarter" idx="11"/>
          </p:nvPr>
        </p:nvSpPr>
        <p:spPr/>
        <p:txBody>
          <a:bodyPr/>
          <a:lstStyle/>
          <a:p>
            <a:fld id="{404DA614-8EE2-489B-A6C8-DACA49084852}" type="slidenum">
              <a:rPr lang="en-US" smtClean="0"/>
              <a:pPr/>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CCG – Domains </a:t>
            </a:r>
            <a:r>
              <a:rPr lang="en-US" smtClean="0"/>
              <a:t>of </a:t>
            </a:r>
            <a:r>
              <a:rPr lang="en-US" smtClean="0"/>
              <a:t>Expertise</a:t>
            </a:r>
            <a:endParaRPr lang="en-US"/>
          </a:p>
        </p:txBody>
      </p:sp>
      <p:sp>
        <p:nvSpPr>
          <p:cNvPr id="3" name="Espace réservé du contenu 2"/>
          <p:cNvSpPr>
            <a:spLocks noGrp="1"/>
          </p:cNvSpPr>
          <p:nvPr>
            <p:ph idx="1"/>
          </p:nvPr>
        </p:nvSpPr>
        <p:spPr/>
        <p:txBody>
          <a:bodyPr/>
          <a:lstStyle/>
          <a:p>
            <a:r>
              <a:rPr lang="en-US" smtClean="0"/>
              <a:t>CCM:</a:t>
            </a:r>
            <a:r>
              <a:rPr lang="en-US" smtClean="0"/>
              <a:t> Industrial IT </a:t>
            </a:r>
            <a:r>
              <a:rPr lang="en-US" smtClean="0"/>
              <a:t>Lifecycle</a:t>
            </a:r>
            <a:endParaRPr lang="en-US" smtClean="0"/>
          </a:p>
          <a:p>
            <a:pPr lvl="1"/>
            <a:r>
              <a:rPr lang="en-US" smtClean="0"/>
              <a:t>IT business alignement and </a:t>
            </a:r>
            <a:r>
              <a:rPr lang="en-US" smtClean="0"/>
              <a:t>governance</a:t>
            </a:r>
            <a:endParaRPr lang="en-US" smtClean="0"/>
          </a:p>
          <a:p>
            <a:r>
              <a:rPr lang="en-US" smtClean="0"/>
              <a:t>CCM:</a:t>
            </a:r>
            <a:r>
              <a:rPr lang="en-US" smtClean="0"/>
              <a:t> Interoperability</a:t>
            </a:r>
          </a:p>
          <a:p>
            <a:pPr lvl="1"/>
            <a:r>
              <a:rPr lang="en-US" smtClean="0"/>
              <a:t>Interfaces</a:t>
            </a:r>
            <a:endParaRPr lang="en-US" smtClean="0"/>
          </a:p>
          <a:p>
            <a:pPr lvl="1"/>
            <a:r>
              <a:rPr lang="en-US" smtClean="0"/>
              <a:t>Master Data </a:t>
            </a:r>
            <a:r>
              <a:rPr lang="en-US" smtClean="0"/>
              <a:t>Management</a:t>
            </a:r>
            <a:r>
              <a:rPr lang="en-US" smtClean="0"/>
              <a:t>, semantic </a:t>
            </a:r>
            <a:r>
              <a:rPr lang="en-US" smtClean="0"/>
              <a:t>alignment</a:t>
            </a:r>
            <a:endParaRPr lang="en-US" smtClean="0"/>
          </a:p>
          <a:p>
            <a:r>
              <a:rPr lang="en-US" smtClean="0"/>
              <a:t>CCM:</a:t>
            </a:r>
            <a:r>
              <a:rPr lang="en-US" smtClean="0"/>
              <a:t> Risc</a:t>
            </a:r>
          </a:p>
          <a:p>
            <a:pPr lvl="1"/>
            <a:r>
              <a:rPr lang="en-US" smtClean="0"/>
              <a:t>Safety</a:t>
            </a:r>
            <a:r>
              <a:rPr lang="en-US" smtClean="0"/>
              <a:t>, </a:t>
            </a:r>
            <a:r>
              <a:rPr lang="en-US" smtClean="0"/>
              <a:t>Security</a:t>
            </a:r>
            <a:r>
              <a:rPr lang="en-US" smtClean="0"/>
              <a:t>, Reliability and </a:t>
            </a:r>
            <a:r>
              <a:rPr lang="en-US" smtClean="0"/>
              <a:t>Availability</a:t>
            </a:r>
            <a:endParaRPr lang="en-US" smtClean="0"/>
          </a:p>
          <a:p>
            <a:r>
              <a:rPr lang="en-US" smtClean="0"/>
              <a:t>CCM</a:t>
            </a:r>
            <a:r>
              <a:rPr lang="en-US" smtClean="0"/>
              <a:t>: </a:t>
            </a:r>
            <a:r>
              <a:rPr lang="en-US" smtClean="0"/>
              <a:t>References</a:t>
            </a:r>
            <a:endParaRPr lang="en-US" smtClean="0"/>
          </a:p>
          <a:p>
            <a:pPr lvl="1"/>
            <a:r>
              <a:rPr lang="en-US" smtClean="0"/>
              <a:t>ISA-88/IEC61512</a:t>
            </a:r>
            <a:r>
              <a:rPr lang="en-US" smtClean="0"/>
              <a:t>, </a:t>
            </a:r>
            <a:r>
              <a:rPr lang="en-US" smtClean="0"/>
              <a:t>ISA-95/ISO-IEC62264</a:t>
            </a:r>
            <a:r>
              <a:rPr lang="en-US" smtClean="0"/>
              <a:t>, </a:t>
            </a:r>
            <a:r>
              <a:rPr lang="en-US" smtClean="0"/>
              <a:t>B2MML</a:t>
            </a:r>
            <a:endParaRPr lang="en-US" smtClean="0"/>
          </a:p>
          <a:p>
            <a:pPr lvl="1"/>
            <a:r>
              <a:rPr lang="en-US" smtClean="0"/>
              <a:t>ISO19440</a:t>
            </a:r>
            <a:r>
              <a:rPr lang="en-US" smtClean="0"/>
              <a:t>, </a:t>
            </a:r>
            <a:r>
              <a:rPr lang="en-US" smtClean="0"/>
              <a:t>ISO15926</a:t>
            </a:r>
            <a:r>
              <a:rPr lang="en-US" smtClean="0"/>
              <a:t>, </a:t>
            </a:r>
            <a:r>
              <a:rPr lang="en-US" smtClean="0"/>
              <a:t>ISO11179</a:t>
            </a:r>
            <a:endParaRPr lang="en-US" smtClean="0"/>
          </a:p>
          <a:p>
            <a:pPr lvl="1"/>
            <a:r>
              <a:rPr lang="en-US" smtClean="0"/>
              <a:t>IEC61508/511</a:t>
            </a:r>
            <a:r>
              <a:rPr lang="en-US" smtClean="0"/>
              <a:t>, </a:t>
            </a:r>
            <a:r>
              <a:rPr lang="en-US" smtClean="0"/>
              <a:t>ISA-84</a:t>
            </a:r>
            <a:r>
              <a:rPr lang="en-US" smtClean="0"/>
              <a:t>, </a:t>
            </a:r>
            <a:r>
              <a:rPr lang="en-US" smtClean="0"/>
              <a:t>ISA-99</a:t>
            </a:r>
            <a:endParaRPr lang="en-US" smtClean="0"/>
          </a:p>
          <a:p>
            <a:pPr lvl="1"/>
            <a:r>
              <a:rPr lang="en-US" smtClean="0"/>
              <a:t>Lean</a:t>
            </a:r>
            <a:r>
              <a:rPr lang="en-US" smtClean="0"/>
              <a:t>, </a:t>
            </a:r>
            <a:r>
              <a:rPr lang="en-US" smtClean="0"/>
              <a:t>TOC</a:t>
            </a:r>
            <a:r>
              <a:rPr lang="en-US" smtClean="0"/>
              <a:t>, </a:t>
            </a:r>
            <a:r>
              <a:rPr lang="en-US" smtClean="0"/>
              <a:t>6Sigma</a:t>
            </a:r>
            <a:endParaRPr lang="en-US" smtClean="0"/>
          </a:p>
          <a:p>
            <a:pPr lvl="1"/>
            <a:r>
              <a:rPr lang="en-US" smtClean="0"/>
              <a:t>PMBOK</a:t>
            </a:r>
            <a:r>
              <a:rPr lang="en-US" smtClean="0"/>
              <a:t>, </a:t>
            </a:r>
            <a:r>
              <a:rPr lang="en-US" smtClean="0"/>
              <a:t>Prince2</a:t>
            </a:r>
            <a:r>
              <a:rPr lang="en-US" smtClean="0"/>
              <a:t>, Computer System </a:t>
            </a:r>
            <a:r>
              <a:rPr lang="en-US" smtClean="0"/>
              <a:t>Validation…</a:t>
            </a:r>
            <a:endParaRPr lang="en-US" smtClean="0"/>
          </a:p>
          <a:p>
            <a:pPr lvl="1"/>
            <a:endParaRPr lang="en-US" smtClean="0"/>
          </a:p>
          <a:p>
            <a:endParaRPr lang="en-US"/>
          </a:p>
        </p:txBody>
      </p:sp>
      <p:sp>
        <p:nvSpPr>
          <p:cNvPr id="5" name="Espace réservé du pied de page 4"/>
          <p:cNvSpPr>
            <a:spLocks noGrp="1"/>
          </p:cNvSpPr>
          <p:nvPr>
            <p:ph type="ftr" sz="quarter" idx="10"/>
          </p:nvPr>
        </p:nvSpPr>
        <p:spPr/>
        <p:txBody>
          <a:bodyPr/>
          <a:lstStyle/>
          <a:p>
            <a:r>
              <a:rPr lang="en-US" smtClean="0"/>
              <a:t>Jean </a:t>
            </a:r>
            <a:r>
              <a:rPr lang="en-US" smtClean="0"/>
              <a:t>Vieille</a:t>
            </a:r>
            <a:endParaRPr lang="en-US"/>
          </a:p>
        </p:txBody>
      </p:sp>
      <p:sp>
        <p:nvSpPr>
          <p:cNvPr id="4" name="Espace réservé du numéro de diapositive 3"/>
          <p:cNvSpPr>
            <a:spLocks noGrp="1"/>
          </p:cNvSpPr>
          <p:nvPr>
            <p:ph type="sldNum" sz="quarter" idx="11"/>
          </p:nvPr>
        </p:nvSpPr>
        <p:spPr/>
        <p:txBody>
          <a:bodyPr/>
          <a:lstStyle/>
          <a:p>
            <a:fld id="{404DA614-8EE2-489B-A6C8-DACA49084852}" type="slidenum">
              <a:rPr lang="en-US" smtClean="0"/>
              <a:pPr/>
              <a:t>11</a:t>
            </a:fld>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CCG services</a:t>
            </a:r>
            <a:endParaRPr lang="en-GB" dirty="0"/>
          </a:p>
        </p:txBody>
      </p:sp>
      <p:sp>
        <p:nvSpPr>
          <p:cNvPr id="3" name="Espace réservé du contenu 2"/>
          <p:cNvSpPr>
            <a:spLocks noGrp="1"/>
          </p:cNvSpPr>
          <p:nvPr>
            <p:ph idx="1"/>
          </p:nvPr>
        </p:nvSpPr>
        <p:spPr/>
        <p:txBody>
          <a:bodyPr/>
          <a:lstStyle/>
          <a:p>
            <a:r>
              <a:rPr lang="en-US" dirty="0" smtClean="0"/>
              <a:t>Management Consulting</a:t>
            </a:r>
          </a:p>
          <a:p>
            <a:r>
              <a:rPr lang="en-US" dirty="0" smtClean="0"/>
              <a:t>Business Process Re-engineering</a:t>
            </a:r>
          </a:p>
          <a:p>
            <a:r>
              <a:rPr lang="en-US" dirty="0" smtClean="0"/>
              <a:t>Support to Project </a:t>
            </a:r>
            <a:r>
              <a:rPr lang="en-US" dirty="0" smtClean="0"/>
              <a:t>Ownership</a:t>
            </a:r>
            <a:endParaRPr lang="en-US" dirty="0" smtClean="0"/>
          </a:p>
          <a:p>
            <a:r>
              <a:rPr lang="en-US" dirty="0" smtClean="0"/>
              <a:t>Project Management</a:t>
            </a:r>
          </a:p>
          <a:p>
            <a:r>
              <a:rPr lang="en-US" dirty="0" smtClean="0"/>
              <a:t>Support to Project Execution</a:t>
            </a:r>
          </a:p>
          <a:p>
            <a:r>
              <a:rPr lang="en-US" dirty="0" smtClean="0"/>
              <a:t>User Requirement Collection &amp; Functional Specification</a:t>
            </a:r>
          </a:p>
          <a:p>
            <a:r>
              <a:rPr lang="en-US" dirty="0" smtClean="0"/>
              <a:t>Review and selection of software products</a:t>
            </a:r>
          </a:p>
          <a:p>
            <a:r>
              <a:rPr lang="en-US" dirty="0" smtClean="0"/>
              <a:t>Knowledge transfer – Training</a:t>
            </a:r>
          </a:p>
          <a:p>
            <a:r>
              <a:rPr lang="en-US" dirty="0" smtClean="0"/>
              <a:t>Standards, Methods, </a:t>
            </a:r>
            <a:r>
              <a:rPr lang="en-US" dirty="0" err="1" smtClean="0"/>
              <a:t>GxP</a:t>
            </a:r>
            <a:r>
              <a:rPr lang="en-US" dirty="0" smtClean="0"/>
              <a:t> Compliance Assessment</a:t>
            </a:r>
          </a:p>
          <a:p>
            <a:r>
              <a:rPr lang="en-US" dirty="0" smtClean="0"/>
              <a:t>Software Product Orientation</a:t>
            </a:r>
          </a:p>
          <a:p>
            <a:r>
              <a:rPr lang="en-US" dirty="0" smtClean="0"/>
              <a:t>Technology Acquisition &amp; Partnership</a:t>
            </a:r>
            <a:endParaRPr lang="en-GB" dirty="0"/>
          </a:p>
        </p:txBody>
      </p:sp>
      <p:sp>
        <p:nvSpPr>
          <p:cNvPr id="8" name="Espace réservé du pied de page 7"/>
          <p:cNvSpPr>
            <a:spLocks noGrp="1"/>
          </p:cNvSpPr>
          <p:nvPr>
            <p:ph type="ftr" sz="quarter" idx="10"/>
          </p:nvPr>
        </p:nvSpPr>
        <p:spPr/>
        <p:txBody>
          <a:bodyPr/>
          <a:lstStyle/>
          <a:p>
            <a:r>
              <a:rPr lang="en-GB" smtClean="0"/>
              <a:t>Jean Vieille</a:t>
            </a:r>
            <a:endParaRPr lang="en-GB"/>
          </a:p>
        </p:txBody>
      </p:sp>
      <p:sp>
        <p:nvSpPr>
          <p:cNvPr id="4" name="Espace réservé du numéro de diapositive 3"/>
          <p:cNvSpPr>
            <a:spLocks noGrp="1"/>
          </p:cNvSpPr>
          <p:nvPr>
            <p:ph type="sldNum" sz="quarter" idx="11"/>
          </p:nvPr>
        </p:nvSpPr>
        <p:spPr/>
        <p:txBody>
          <a:bodyPr/>
          <a:lstStyle/>
          <a:p>
            <a:fld id="{404DA614-8EE2-489B-A6C8-DACA49084852}" type="slidenum">
              <a:rPr lang="en-GB" smtClean="0"/>
              <a:pPr/>
              <a:t>12</a:t>
            </a:fld>
            <a:endParaRPr lang="en-GB"/>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Control Chain Group </a:t>
            </a:r>
            <a:r>
              <a:rPr lang="en-US" smtClean="0"/>
              <a:t>- </a:t>
            </a:r>
            <a:r>
              <a:rPr lang="en-US" smtClean="0"/>
              <a:t>Associates</a:t>
            </a:r>
            <a:endParaRPr lang="en-US"/>
          </a:p>
        </p:txBody>
      </p:sp>
      <p:graphicFrame>
        <p:nvGraphicFramePr>
          <p:cNvPr id="5" name="Espace réservé du contenu 4"/>
          <p:cNvGraphicFramePr>
            <a:graphicFrameLocks noGrp="1"/>
          </p:cNvGraphicFramePr>
          <p:nvPr>
            <p:ph idx="1"/>
          </p:nvPr>
        </p:nvGraphicFramePr>
        <p:xfrm>
          <a:off x="107504" y="692696"/>
          <a:ext cx="8821768" cy="5439290"/>
        </p:xfrm>
        <a:graphic>
          <a:graphicData uri="http://schemas.openxmlformats.org/drawingml/2006/table">
            <a:tbl>
              <a:tblPr bandRow="1">
                <a:tableStyleId>{793D81CF-94F2-401A-BA57-92F5A7B2D0C5}</a:tableStyleId>
              </a:tblPr>
              <a:tblGrid>
                <a:gridCol w="1584300"/>
                <a:gridCol w="4022758"/>
                <a:gridCol w="3214710"/>
              </a:tblGrid>
              <a:tr h="595909">
                <a:tc>
                  <a:txBody>
                    <a:bodyPr/>
                    <a:lstStyle/>
                    <a:p>
                      <a:r>
                        <a:rPr lang="fr-FR" sz="1800" b="0" u="none" strike="noStrike" dirty="0"/>
                        <a:t>José </a:t>
                      </a:r>
                      <a:r>
                        <a:rPr lang="fr-FR" sz="1800" b="0" u="none" strike="noStrike" dirty="0" err="1"/>
                        <a:t>Gramdi</a:t>
                      </a:r>
                      <a:endParaRPr lang="fr-FR" sz="1800" b="0" dirty="0"/>
                    </a:p>
                  </a:txBody>
                  <a:tcPr marL="90664" marR="90664" marT="45332" marB="45332" anchor="ctr"/>
                </a:tc>
                <a:tc>
                  <a:txBody>
                    <a:bodyPr/>
                    <a:lstStyle/>
                    <a:p>
                      <a:r>
                        <a:rPr lang="fr-FR" sz="1800" dirty="0" err="1" smtClean="0"/>
                        <a:t>Industrial</a:t>
                      </a:r>
                      <a:r>
                        <a:rPr lang="fr-FR" sz="1800" dirty="0" smtClean="0"/>
                        <a:t> management</a:t>
                      </a:r>
                      <a:endParaRPr lang="fr-FR" sz="1800" dirty="0"/>
                    </a:p>
                  </a:txBody>
                  <a:tcPr marL="90664" marR="90664" marT="45332" marB="45332" anchor="ctr"/>
                </a:tc>
                <a:tc>
                  <a:txBody>
                    <a:bodyPr/>
                    <a:lstStyle/>
                    <a:p>
                      <a:r>
                        <a:rPr lang="fr-FR" sz="1800" dirty="0" err="1" smtClean="0"/>
                        <a:t>Associate</a:t>
                      </a:r>
                      <a:r>
                        <a:rPr lang="fr-FR" sz="1800" dirty="0" smtClean="0"/>
                        <a:t> </a:t>
                      </a:r>
                      <a:r>
                        <a:rPr lang="fr-FR" sz="1800" dirty="0" err="1" smtClean="0"/>
                        <a:t>professor</a:t>
                      </a:r>
                      <a:r>
                        <a:rPr lang="fr-FR" sz="1800" dirty="0" smtClean="0"/>
                        <a:t>, UTT</a:t>
                      </a:r>
                    </a:p>
                    <a:p>
                      <a:r>
                        <a:rPr lang="fr-FR" sz="1800" dirty="0" err="1" smtClean="0"/>
                        <a:t>Research</a:t>
                      </a:r>
                      <a:r>
                        <a:rPr lang="fr-FR" sz="1800" dirty="0" smtClean="0"/>
                        <a:t> consultant</a:t>
                      </a:r>
                    </a:p>
                  </a:txBody>
                  <a:tcPr marL="90664" marR="90664" marT="45332" marB="45332" anchor="ctr"/>
                </a:tc>
              </a:tr>
              <a:tr h="595909">
                <a:tc>
                  <a:txBody>
                    <a:bodyPr/>
                    <a:lstStyle/>
                    <a:p>
                      <a:r>
                        <a:rPr lang="fr-FR" sz="1800" b="0" u="none" strike="noStrike" dirty="0"/>
                        <a:t>Bertrand Ricque</a:t>
                      </a:r>
                      <a:endParaRPr lang="fr-FR" sz="1800" b="0" dirty="0"/>
                    </a:p>
                  </a:txBody>
                  <a:tcPr marL="90664" marR="90664" marT="45332" marB="45332" anchor="ctr"/>
                </a:tc>
                <a:tc>
                  <a:txBody>
                    <a:bodyPr/>
                    <a:lstStyle/>
                    <a:p>
                      <a:r>
                        <a:rPr lang="fr-FR" sz="1800" dirty="0" smtClean="0"/>
                        <a:t>Project management, Security and </a:t>
                      </a:r>
                      <a:r>
                        <a:rPr lang="fr-FR" sz="1800" dirty="0" err="1" smtClean="0"/>
                        <a:t>Safety</a:t>
                      </a:r>
                      <a:endParaRPr lang="fr-FR" sz="1800" dirty="0"/>
                    </a:p>
                  </a:txBody>
                  <a:tcPr marL="90664" marR="90664" marT="45332" marB="45332" anchor="ctr"/>
                </a:tc>
                <a:tc>
                  <a:txBody>
                    <a:bodyPr/>
                    <a:lstStyle/>
                    <a:p>
                      <a:r>
                        <a:rPr lang="fr-FR" sz="1800" dirty="0" smtClean="0"/>
                        <a:t>Program manager, Sagem</a:t>
                      </a:r>
                    </a:p>
                  </a:txBody>
                  <a:tcPr marL="90664" marR="90664" marT="45332" marB="45332" anchor="ctr"/>
                </a:tc>
              </a:tr>
              <a:tr h="595909">
                <a:tc>
                  <a:txBody>
                    <a:bodyPr/>
                    <a:lstStyle/>
                    <a:p>
                      <a:r>
                        <a:rPr lang="fr-FR" sz="1800" b="0" u="none" strike="noStrike" dirty="0"/>
                        <a:t>Valentijn de Leeuw</a:t>
                      </a:r>
                      <a:endParaRPr lang="fr-FR" sz="1800" b="0" dirty="0"/>
                    </a:p>
                  </a:txBody>
                  <a:tcPr marL="90664" marR="90664" marT="45332" marB="45332" anchor="ctr"/>
                </a:tc>
                <a:tc>
                  <a:txBody>
                    <a:bodyPr/>
                    <a:lstStyle/>
                    <a:p>
                      <a:r>
                        <a:rPr lang="fr-FR" sz="1800" dirty="0" smtClean="0"/>
                        <a:t>Informatique</a:t>
                      </a:r>
                      <a:r>
                        <a:rPr lang="fr-FR" sz="1800" baseline="0" dirty="0" smtClean="0"/>
                        <a:t> industrielle</a:t>
                      </a:r>
                    </a:p>
                    <a:p>
                      <a:r>
                        <a:rPr lang="fr-FR" sz="1800" baseline="0" dirty="0" smtClean="0"/>
                        <a:t>Ressources humaines</a:t>
                      </a:r>
                      <a:endParaRPr lang="fr-FR" sz="1800" dirty="0"/>
                    </a:p>
                  </a:txBody>
                  <a:tcPr marL="90664" marR="90664" marT="45332" marB="45332" anchor="ctr"/>
                </a:tc>
                <a:tc>
                  <a:txBody>
                    <a:bodyPr/>
                    <a:lstStyle/>
                    <a:p>
                      <a:r>
                        <a:rPr lang="en-US" sz="1800" dirty="0"/>
                        <a:t>Consultant, </a:t>
                      </a:r>
                      <a:r>
                        <a:rPr lang="en-US" sz="1800" dirty="0" err="1"/>
                        <a:t>Particeps</a:t>
                      </a:r>
                      <a:r>
                        <a:rPr lang="en-US" sz="1800" dirty="0"/>
                        <a:t>, </a:t>
                      </a:r>
                      <a:endParaRPr lang="en-US" sz="1800" dirty="0" smtClean="0"/>
                    </a:p>
                    <a:p>
                      <a:r>
                        <a:rPr lang="en-US" sz="1800" dirty="0" smtClean="0"/>
                        <a:t>Analyst, ARC </a:t>
                      </a:r>
                      <a:r>
                        <a:rPr lang="en-US" sz="1800" dirty="0"/>
                        <a:t>advisory </a:t>
                      </a:r>
                      <a:r>
                        <a:rPr lang="en-US" sz="1800" dirty="0" smtClean="0"/>
                        <a:t>Group</a:t>
                      </a:r>
                    </a:p>
                  </a:txBody>
                  <a:tcPr marL="90664" marR="90664" marT="45332" marB="45332" anchor="ctr"/>
                </a:tc>
              </a:tr>
              <a:tr h="595909">
                <a:tc>
                  <a:txBody>
                    <a:bodyPr/>
                    <a:lstStyle/>
                    <a:p>
                      <a:r>
                        <a:rPr lang="fr-FR" sz="1800" b="0" u="none" strike="noStrike" dirty="0"/>
                        <a:t>Jean Vieille</a:t>
                      </a:r>
                      <a:endParaRPr lang="fr-FR" sz="1800" b="0" dirty="0"/>
                    </a:p>
                  </a:txBody>
                  <a:tcPr marL="90664" marR="90664" marT="45332" marB="45332" anchor="ctr"/>
                </a:tc>
                <a:tc>
                  <a:txBody>
                    <a:bodyPr/>
                    <a:lstStyle/>
                    <a:p>
                      <a:r>
                        <a:rPr lang="fr-FR" sz="1800" dirty="0" err="1" smtClean="0"/>
                        <a:t>Industrial</a:t>
                      </a:r>
                      <a:r>
                        <a:rPr lang="fr-FR" sz="1800" dirty="0" smtClean="0"/>
                        <a:t> </a:t>
                      </a:r>
                      <a:r>
                        <a:rPr lang="fr-FR" sz="1800" dirty="0" err="1" smtClean="0"/>
                        <a:t>systems</a:t>
                      </a:r>
                      <a:r>
                        <a:rPr lang="fr-FR" sz="1800" baseline="0" dirty="0" smtClean="0"/>
                        <a:t> – </a:t>
                      </a:r>
                      <a:r>
                        <a:rPr lang="fr-FR" sz="1800" baseline="0" dirty="0" err="1" smtClean="0"/>
                        <a:t>Research</a:t>
                      </a:r>
                      <a:r>
                        <a:rPr lang="fr-FR" sz="1800" baseline="0" dirty="0" smtClean="0"/>
                        <a:t> and consulting</a:t>
                      </a:r>
                      <a:endParaRPr lang="fr-FR" sz="1800" dirty="0"/>
                    </a:p>
                  </a:txBody>
                  <a:tcPr marL="90664" marR="90664" marT="45332" marB="45332" anchor="ctr"/>
                </a:tc>
                <a:tc>
                  <a:txBody>
                    <a:bodyPr/>
                    <a:lstStyle/>
                    <a:p>
                      <a:r>
                        <a:rPr lang="fr-FR" sz="1800" dirty="0" smtClean="0"/>
                        <a:t>Consultant</a:t>
                      </a:r>
                    </a:p>
                  </a:txBody>
                  <a:tcPr marL="90664" marR="90664" marT="45332" marB="45332" anchor="ctr"/>
                </a:tc>
              </a:tr>
              <a:tr h="482081">
                <a:tc>
                  <a:txBody>
                    <a:bodyPr/>
                    <a:lstStyle/>
                    <a:p>
                      <a:r>
                        <a:rPr lang="fr-FR" sz="1800" b="0" u="none" strike="noStrike" dirty="0"/>
                        <a:t>Nicos Leon</a:t>
                      </a:r>
                      <a:endParaRPr lang="fr-FR" sz="1800" b="0" dirty="0"/>
                    </a:p>
                  </a:txBody>
                  <a:tcPr marL="90664" marR="90664" marT="45332" marB="45332" anchor="ctr"/>
                </a:tc>
                <a:tc>
                  <a:txBody>
                    <a:bodyPr/>
                    <a:lstStyle/>
                    <a:p>
                      <a:r>
                        <a:rPr lang="fr-FR" sz="1800" dirty="0" err="1" smtClean="0"/>
                        <a:t>Industrial</a:t>
                      </a:r>
                      <a:r>
                        <a:rPr lang="fr-FR" sz="1800" dirty="0" smtClean="0"/>
                        <a:t> </a:t>
                      </a:r>
                      <a:r>
                        <a:rPr lang="fr-FR" sz="1800" dirty="0" err="1" smtClean="0"/>
                        <a:t>strategy</a:t>
                      </a:r>
                      <a:r>
                        <a:rPr lang="fr-FR" sz="1800" dirty="0" smtClean="0"/>
                        <a:t> &amp; management</a:t>
                      </a:r>
                      <a:endParaRPr lang="fr-FR" sz="1800" dirty="0"/>
                    </a:p>
                  </a:txBody>
                  <a:tcPr marL="90664" marR="90664" marT="45332" marB="45332" anchor="ctr"/>
                </a:tc>
                <a:tc>
                  <a:txBody>
                    <a:bodyPr/>
                    <a:lstStyle/>
                    <a:p>
                      <a:r>
                        <a:rPr lang="fr-FR" sz="1800" dirty="0" smtClean="0"/>
                        <a:t>Business</a:t>
                      </a:r>
                      <a:r>
                        <a:rPr lang="fr-FR" sz="1800" baseline="0" dirty="0" smtClean="0"/>
                        <a:t> </a:t>
                      </a:r>
                      <a:r>
                        <a:rPr lang="fr-FR" sz="1800" dirty="0" smtClean="0"/>
                        <a:t>Consultant</a:t>
                      </a:r>
                    </a:p>
                  </a:txBody>
                  <a:tcPr marL="90664" marR="90664" marT="45332" marB="45332" anchor="ctr"/>
                </a:tc>
              </a:tr>
              <a:tr h="595909">
                <a:tc>
                  <a:txBody>
                    <a:bodyPr/>
                    <a:lstStyle/>
                    <a:p>
                      <a:r>
                        <a:rPr lang="fr-FR" sz="1800" b="0" dirty="0" smtClean="0"/>
                        <a:t>Mac</a:t>
                      </a:r>
                      <a:r>
                        <a:rPr lang="fr-FR" sz="1800" b="0" baseline="0" dirty="0" smtClean="0"/>
                        <a:t> McGregor</a:t>
                      </a:r>
                      <a:endParaRPr lang="fr-FR" sz="1800" b="0" dirty="0"/>
                    </a:p>
                  </a:txBody>
                  <a:tcPr marL="90664" marR="90664" marT="45332" marB="45332" anchor="ctr"/>
                </a:tc>
                <a:tc>
                  <a:txBody>
                    <a:bodyPr/>
                    <a:lstStyle/>
                    <a:p>
                      <a:r>
                        <a:rPr lang="en-US" sz="1800" dirty="0" smtClean="0"/>
                        <a:t>Business Process &amp; Enterprise Architecture</a:t>
                      </a:r>
                      <a:endParaRPr lang="fr-FR" sz="1800" dirty="0"/>
                    </a:p>
                  </a:txBody>
                  <a:tcPr marL="90664" marR="90664" marT="45332" marB="45332" anchor="ctr"/>
                </a:tc>
                <a:tc>
                  <a:txBody>
                    <a:bodyPr/>
                    <a:lstStyle/>
                    <a:p>
                      <a:r>
                        <a:rPr lang="en-US" sz="1800" dirty="0" smtClean="0"/>
                        <a:t>Author, Speaker, Coach </a:t>
                      </a:r>
                      <a:endParaRPr lang="fr-FR" sz="1800" dirty="0"/>
                    </a:p>
                  </a:txBody>
                  <a:tcPr marL="90664" marR="90664" marT="45332" marB="45332" anchor="ctr"/>
                </a:tc>
              </a:tr>
              <a:tr h="595909">
                <a:tc>
                  <a:txBody>
                    <a:bodyPr/>
                    <a:lstStyle/>
                    <a:p>
                      <a:r>
                        <a:rPr lang="fr-FR" sz="1800" b="0" dirty="0" smtClean="0"/>
                        <a:t>Henrik </a:t>
                      </a:r>
                      <a:r>
                        <a:rPr lang="fr-FR" sz="1800" b="0" dirty="0" err="1" smtClean="0"/>
                        <a:t>Martensson</a:t>
                      </a:r>
                      <a:endParaRPr lang="fr-FR" sz="1800" b="0" dirty="0"/>
                    </a:p>
                  </a:txBody>
                  <a:tcPr marL="90664" marR="90664" marT="45332" marB="45332" anchor="ctr"/>
                </a:tc>
                <a:tc>
                  <a:txBody>
                    <a:bodyPr/>
                    <a:lstStyle/>
                    <a:p>
                      <a:r>
                        <a:rPr lang="fr-FR" sz="1800" dirty="0" err="1" smtClean="0"/>
                        <a:t>Strategic</a:t>
                      </a:r>
                      <a:r>
                        <a:rPr lang="fr-FR" sz="1800" baseline="0" dirty="0" smtClean="0"/>
                        <a:t> navigation, process </a:t>
                      </a:r>
                      <a:r>
                        <a:rPr lang="fr-FR" sz="1800" baseline="0" dirty="0" err="1" smtClean="0"/>
                        <a:t>improvement</a:t>
                      </a:r>
                      <a:r>
                        <a:rPr lang="fr-FR" sz="1800" baseline="0" dirty="0" smtClean="0"/>
                        <a:t>, agile </a:t>
                      </a:r>
                      <a:r>
                        <a:rPr lang="fr-FR" sz="1800" baseline="0" dirty="0" err="1" smtClean="0"/>
                        <a:t>methods</a:t>
                      </a:r>
                      <a:endParaRPr lang="fr-FR" sz="1800" dirty="0"/>
                    </a:p>
                  </a:txBody>
                  <a:tcPr marL="90664" marR="90664" marT="45332" marB="45332"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dirty="0" smtClean="0"/>
                        <a:t>Business Consultant</a:t>
                      </a:r>
                    </a:p>
                  </a:txBody>
                  <a:tcPr marL="90664" marR="90664" marT="45332" marB="45332" anchor="ctr"/>
                </a:tc>
              </a:tr>
              <a:tr h="482081">
                <a:tc>
                  <a:txBody>
                    <a:bodyPr/>
                    <a:lstStyle/>
                    <a:p>
                      <a:r>
                        <a:rPr lang="fr-FR" sz="1800" b="0" dirty="0" smtClean="0"/>
                        <a:t>Bill Bosler</a:t>
                      </a:r>
                      <a:endParaRPr lang="fr-FR" sz="1800" b="0" dirty="0"/>
                    </a:p>
                  </a:txBody>
                  <a:tcPr marL="90664" marR="90664" marT="45332" marB="45332" anchor="ctr"/>
                </a:tc>
                <a:tc>
                  <a:txBody>
                    <a:bodyPr/>
                    <a:lstStyle/>
                    <a:p>
                      <a:r>
                        <a:rPr lang="fr-FR" sz="1800" dirty="0" err="1" smtClean="0"/>
                        <a:t>Refining</a:t>
                      </a:r>
                      <a:r>
                        <a:rPr lang="fr-FR" sz="1800" dirty="0" smtClean="0"/>
                        <a:t>/</a:t>
                      </a:r>
                      <a:r>
                        <a:rPr lang="fr-FR" sz="1800" dirty="0" err="1" smtClean="0"/>
                        <a:t>Energy</a:t>
                      </a:r>
                      <a:r>
                        <a:rPr lang="fr-FR" sz="1800" dirty="0" smtClean="0"/>
                        <a:t> expert,  </a:t>
                      </a:r>
                      <a:r>
                        <a:rPr lang="fr-FR" sz="1800" dirty="0" err="1" smtClean="0"/>
                        <a:t>Industrial</a:t>
                      </a:r>
                      <a:r>
                        <a:rPr lang="fr-FR" sz="1800" dirty="0" smtClean="0"/>
                        <a:t> IT</a:t>
                      </a:r>
                      <a:endParaRPr lang="fr-FR" sz="1800" dirty="0"/>
                    </a:p>
                  </a:txBody>
                  <a:tcPr marL="90664" marR="90664" marT="45332" marB="45332" anchor="ctr"/>
                </a:tc>
                <a:tc>
                  <a:txBody>
                    <a:bodyPr/>
                    <a:lstStyle/>
                    <a:p>
                      <a:r>
                        <a:rPr lang="fr-FR" sz="1800" dirty="0" smtClean="0"/>
                        <a:t>Consultant</a:t>
                      </a:r>
                      <a:endParaRPr lang="fr-FR" sz="1800" dirty="0"/>
                    </a:p>
                  </a:txBody>
                  <a:tcPr marL="90664" marR="90664" marT="45332" marB="45332" anchor="ctr"/>
                </a:tc>
              </a:tr>
              <a:tr h="595909">
                <a:tc>
                  <a:txBody>
                    <a:bodyPr/>
                    <a:lstStyle/>
                    <a:p>
                      <a:r>
                        <a:rPr lang="fr-FR" sz="1800" b="0" dirty="0" smtClean="0"/>
                        <a:t>Michel Devos</a:t>
                      </a:r>
                      <a:endParaRPr lang="fr-FR" sz="1800" b="0" dirty="0"/>
                    </a:p>
                  </a:txBody>
                  <a:tcPr marL="90664" marR="90664" marT="45332" marB="45332" anchor="ctr"/>
                </a:tc>
                <a:tc>
                  <a:txBody>
                    <a:bodyPr/>
                    <a:lstStyle/>
                    <a:p>
                      <a:r>
                        <a:rPr lang="fr-FR" sz="1800" dirty="0" err="1" smtClean="0"/>
                        <a:t>Industrial</a:t>
                      </a:r>
                      <a:r>
                        <a:rPr lang="fr-FR" sz="1800" dirty="0" smtClean="0"/>
                        <a:t> </a:t>
                      </a:r>
                      <a:r>
                        <a:rPr lang="fr-FR" sz="1800" dirty="0" err="1" smtClean="0"/>
                        <a:t>systems</a:t>
                      </a:r>
                      <a:r>
                        <a:rPr lang="fr-FR" sz="1800" dirty="0" smtClean="0"/>
                        <a:t> – </a:t>
                      </a:r>
                      <a:r>
                        <a:rPr lang="fr-FR" sz="1800" dirty="0" err="1" smtClean="0"/>
                        <a:t>Integration</a:t>
                      </a:r>
                      <a:r>
                        <a:rPr lang="fr-FR" sz="1800" dirty="0" smtClean="0"/>
                        <a:t> and business </a:t>
                      </a:r>
                      <a:r>
                        <a:rPr lang="fr-FR" sz="1800" dirty="0" err="1" smtClean="0"/>
                        <a:t>requirements</a:t>
                      </a:r>
                      <a:endParaRPr lang="fr-FR" sz="1800" dirty="0"/>
                    </a:p>
                  </a:txBody>
                  <a:tcPr marL="90664" marR="90664" marT="45332" marB="45332" anchor="ctr"/>
                </a:tc>
                <a:tc>
                  <a:txBody>
                    <a:bodyPr/>
                    <a:lstStyle/>
                    <a:p>
                      <a:r>
                        <a:rPr lang="fr-FR" sz="1800" dirty="0" smtClean="0"/>
                        <a:t>Consultant,</a:t>
                      </a:r>
                      <a:r>
                        <a:rPr lang="fr-FR" sz="1800" baseline="0" dirty="0" smtClean="0"/>
                        <a:t> </a:t>
                      </a:r>
                      <a:r>
                        <a:rPr lang="fr-FR" sz="1800" baseline="0" dirty="0" err="1" smtClean="0"/>
                        <a:t>Synthetis</a:t>
                      </a:r>
                      <a:endParaRPr lang="fr-FR" sz="1800" dirty="0"/>
                    </a:p>
                  </a:txBody>
                  <a:tcPr marL="90664" marR="90664" marT="45332" marB="45332" anchor="ctr"/>
                </a:tc>
              </a:tr>
            </a:tbl>
          </a:graphicData>
        </a:graphic>
      </p:graphicFrame>
      <p:sp>
        <p:nvSpPr>
          <p:cNvPr id="6" name="Espace réservé du pied de page 5"/>
          <p:cNvSpPr>
            <a:spLocks noGrp="1"/>
          </p:cNvSpPr>
          <p:nvPr>
            <p:ph type="ftr" sz="quarter" idx="10"/>
          </p:nvPr>
        </p:nvSpPr>
        <p:spPr/>
        <p:txBody>
          <a:bodyPr/>
          <a:lstStyle/>
          <a:p>
            <a:r>
              <a:rPr lang="en-US" smtClean="0"/>
              <a:t>Jean </a:t>
            </a:r>
            <a:r>
              <a:rPr lang="en-US" smtClean="0"/>
              <a:t>Vieille</a:t>
            </a:r>
            <a:endParaRPr lang="en-US"/>
          </a:p>
        </p:txBody>
      </p:sp>
      <p:sp>
        <p:nvSpPr>
          <p:cNvPr id="4" name="Espace réservé du numéro de diapositive 3"/>
          <p:cNvSpPr>
            <a:spLocks noGrp="1"/>
          </p:cNvSpPr>
          <p:nvPr>
            <p:ph type="sldNum" sz="quarter" idx="11"/>
          </p:nvPr>
        </p:nvSpPr>
        <p:spPr/>
        <p:txBody>
          <a:bodyPr/>
          <a:lstStyle/>
          <a:p>
            <a:fld id="{404DA614-8EE2-489B-A6C8-DACA49084852}" type="slidenum">
              <a:rPr lang="en-US" smtClean="0"/>
              <a:pPr/>
              <a:t>13</a:t>
            </a:fld>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www.controlchaingroup.com</a:t>
            </a:r>
            <a:endParaRPr lang="fr-FR" dirty="0"/>
          </a:p>
        </p:txBody>
      </p:sp>
      <p:sp>
        <p:nvSpPr>
          <p:cNvPr id="3" name="Espace réservé du contenu 2"/>
          <p:cNvSpPr>
            <a:spLocks noGrp="1"/>
          </p:cNvSpPr>
          <p:nvPr>
            <p:ph idx="1"/>
          </p:nvPr>
        </p:nvSpPr>
        <p:spPr/>
        <p:txBody>
          <a:bodyPr/>
          <a:lstStyle/>
          <a:p>
            <a:r>
              <a:rPr lang="fr-FR" dirty="0" smtClean="0">
                <a:solidFill>
                  <a:srgbClr val="FF0000"/>
                </a:solidFill>
              </a:rPr>
              <a:t>Vue site</a:t>
            </a:r>
            <a:endParaRPr lang="fr-FR" dirty="0">
              <a:solidFill>
                <a:srgbClr val="FF0000"/>
              </a:solidFill>
            </a:endParaRPr>
          </a:p>
        </p:txBody>
      </p:sp>
      <p:sp>
        <p:nvSpPr>
          <p:cNvPr id="6" name="Espace réservé du pied de page 5"/>
          <p:cNvSpPr>
            <a:spLocks noGrp="1"/>
          </p:cNvSpPr>
          <p:nvPr>
            <p:ph type="ftr" sz="quarter" idx="10"/>
          </p:nvPr>
        </p:nvSpPr>
        <p:spPr/>
        <p:txBody>
          <a:bodyPr/>
          <a:lstStyle/>
          <a:p>
            <a:r>
              <a:rPr lang="en-GB" smtClean="0"/>
              <a:t>Jean Vieille</a:t>
            </a:r>
            <a:endParaRPr lang="en-GB"/>
          </a:p>
        </p:txBody>
      </p:sp>
      <p:sp>
        <p:nvSpPr>
          <p:cNvPr id="4" name="Espace réservé du numéro de diapositive 3"/>
          <p:cNvSpPr>
            <a:spLocks noGrp="1"/>
          </p:cNvSpPr>
          <p:nvPr>
            <p:ph type="sldNum" sz="quarter" idx="11"/>
          </p:nvPr>
        </p:nvSpPr>
        <p:spPr/>
        <p:txBody>
          <a:bodyPr/>
          <a:lstStyle/>
          <a:p>
            <a:fld id="{404DA614-8EE2-489B-A6C8-DACA49084852}" type="slidenum">
              <a:rPr lang="en-GB" smtClean="0"/>
              <a:pPr/>
              <a:t>14</a:t>
            </a:fld>
            <a:endParaRPr lang="en-GB"/>
          </a:p>
        </p:txBody>
      </p:sp>
      <p:pic>
        <p:nvPicPr>
          <p:cNvPr id="2050" name="Picture 2"/>
          <p:cNvPicPr>
            <a:picLocks noChangeAspect="1" noChangeArrowheads="1"/>
          </p:cNvPicPr>
          <p:nvPr/>
        </p:nvPicPr>
        <p:blipFill>
          <a:blip r:embed="rId2" cstate="print"/>
          <a:srcRect t="10476" r="1666" b="7751"/>
          <a:stretch>
            <a:fillRect/>
          </a:stretch>
        </p:blipFill>
        <p:spPr bwMode="auto">
          <a:xfrm>
            <a:off x="1" y="1052736"/>
            <a:ext cx="9144000" cy="4752528"/>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539552" y="2276872"/>
            <a:ext cx="6768752" cy="360040"/>
          </a:xfrm>
          <a:prstGeom prst="rect">
            <a:avLst/>
          </a:prstGeom>
          <a:solidFill>
            <a:schemeClr val="accent1"/>
          </a:solidFill>
          <a:ln w="12700" cap="flat" cmpd="sng" algn="ctr">
            <a:noFill/>
            <a:prstDash val="solid"/>
            <a:round/>
            <a:headEnd type="none" w="med" len="med"/>
            <a:tailEnd type="none" w="med" len="med"/>
          </a:ln>
          <a:effectLst/>
        </p:spPr>
        <p:txBody>
          <a:bodyPr vert="horz" wrap="none" lIns="90000" tIns="46800" rIns="90000" bIns="4680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cs typeface="Times New Roman" pitchFamily="18" charset="0"/>
            </a:endParaRPr>
          </a:p>
        </p:txBody>
      </p:sp>
      <p:sp>
        <p:nvSpPr>
          <p:cNvPr id="2" name="Titre 1"/>
          <p:cNvSpPr>
            <a:spLocks noGrp="1"/>
          </p:cNvSpPr>
          <p:nvPr>
            <p:ph type="title"/>
          </p:nvPr>
        </p:nvSpPr>
        <p:spPr/>
        <p:txBody>
          <a:bodyPr/>
          <a:lstStyle/>
          <a:p>
            <a:endParaRPr lang="en-GB"/>
          </a:p>
        </p:txBody>
      </p:sp>
      <p:sp>
        <p:nvSpPr>
          <p:cNvPr id="3" name="Espace réservé du contenu 2"/>
          <p:cNvSpPr>
            <a:spLocks noGrp="1"/>
          </p:cNvSpPr>
          <p:nvPr>
            <p:ph idx="1"/>
          </p:nvPr>
        </p:nvSpPr>
        <p:spPr/>
        <p:txBody>
          <a:bodyPr/>
          <a:lstStyle/>
          <a:p>
            <a:r>
              <a:rPr lang="en-GB" dirty="0" smtClean="0"/>
              <a:t>Introduction</a:t>
            </a:r>
          </a:p>
          <a:p>
            <a:r>
              <a:rPr lang="en-GB" dirty="0" smtClean="0"/>
              <a:t>Syntropic Factory</a:t>
            </a:r>
          </a:p>
          <a:p>
            <a:r>
              <a:rPr lang="en-GB" dirty="0" smtClean="0"/>
              <a:t>Control Chain Group</a:t>
            </a:r>
          </a:p>
          <a:p>
            <a:r>
              <a:rPr lang="en-GB" dirty="0" smtClean="0"/>
              <a:t>Control Chain Management</a:t>
            </a:r>
          </a:p>
          <a:p>
            <a:r>
              <a:rPr lang="en-GB" dirty="0" err="1" smtClean="0"/>
              <a:t>HyperSpec</a:t>
            </a:r>
            <a:endParaRPr lang="en-GB" dirty="0" smtClean="0"/>
          </a:p>
          <a:p>
            <a:r>
              <a:rPr lang="en-GB" dirty="0" smtClean="0"/>
              <a:t>Share On The Web</a:t>
            </a:r>
          </a:p>
          <a:p>
            <a:r>
              <a:rPr lang="en-GB" dirty="0" smtClean="0"/>
              <a:t>Personal blog </a:t>
            </a:r>
            <a:endParaRPr lang="en-GB" dirty="0"/>
          </a:p>
        </p:txBody>
      </p:sp>
      <p:sp>
        <p:nvSpPr>
          <p:cNvPr id="4" name="Espace réservé du pied de page 3"/>
          <p:cNvSpPr>
            <a:spLocks noGrp="1"/>
          </p:cNvSpPr>
          <p:nvPr>
            <p:ph type="ftr" sz="quarter" idx="10"/>
          </p:nvPr>
        </p:nvSpPr>
        <p:spPr/>
        <p:txBody>
          <a:bodyPr/>
          <a:lstStyle/>
          <a:p>
            <a:r>
              <a:rPr lang="en-GB" smtClean="0"/>
              <a:t>Jean Vieille</a:t>
            </a:r>
            <a:endParaRPr lang="en-GB"/>
          </a:p>
        </p:txBody>
      </p:sp>
      <p:sp>
        <p:nvSpPr>
          <p:cNvPr id="5" name="Espace réservé du numéro de diapositive 4"/>
          <p:cNvSpPr>
            <a:spLocks noGrp="1"/>
          </p:cNvSpPr>
          <p:nvPr>
            <p:ph type="sldNum" sz="quarter" idx="11"/>
          </p:nvPr>
        </p:nvSpPr>
        <p:spPr/>
        <p:txBody>
          <a:bodyPr/>
          <a:lstStyle/>
          <a:p>
            <a:fld id="{404DA614-8EE2-489B-A6C8-DACA49084852}" type="slidenum">
              <a:rPr lang="en-GB" smtClean="0"/>
              <a:pPr/>
              <a:t>15</a:t>
            </a:fld>
            <a:endParaRPr lang="en-GB"/>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Control Chain Management Network</a:t>
            </a:r>
            <a:endParaRPr lang="fr-FR" dirty="0"/>
          </a:p>
        </p:txBody>
      </p:sp>
      <p:sp>
        <p:nvSpPr>
          <p:cNvPr id="3" name="Espace réservé du contenu 2"/>
          <p:cNvSpPr>
            <a:spLocks noGrp="1"/>
          </p:cNvSpPr>
          <p:nvPr>
            <p:ph idx="1"/>
          </p:nvPr>
        </p:nvSpPr>
        <p:spPr/>
        <p:txBody>
          <a:bodyPr/>
          <a:lstStyle/>
          <a:p>
            <a:r>
              <a:rPr lang="en-US" dirty="0" smtClean="0"/>
              <a:t>An open collaborative platform</a:t>
            </a:r>
          </a:p>
          <a:p>
            <a:pPr lvl="1"/>
            <a:r>
              <a:rPr lang="en-US" dirty="0" smtClean="0"/>
              <a:t>“</a:t>
            </a:r>
            <a:r>
              <a:rPr lang="en-US" dirty="0" smtClean="0"/>
              <a:t>CCM rallies the collaborative effort of a manufacturing and IT experts community sharing a holistic, systemic view of the enterprise manufacturing system</a:t>
            </a:r>
            <a:r>
              <a:rPr lang="en-US" dirty="0" smtClean="0"/>
              <a:t>”</a:t>
            </a:r>
          </a:p>
          <a:p>
            <a:r>
              <a:rPr lang="en-US" dirty="0" smtClean="0"/>
              <a:t>Supports </a:t>
            </a:r>
          </a:p>
          <a:p>
            <a:pPr lvl="1"/>
            <a:r>
              <a:rPr lang="en-US" dirty="0" smtClean="0"/>
              <a:t>Open research projects (communities)</a:t>
            </a:r>
          </a:p>
          <a:p>
            <a:pPr lvl="1"/>
            <a:r>
              <a:rPr lang="en-US" dirty="0" smtClean="0"/>
              <a:t>A</a:t>
            </a:r>
            <a:r>
              <a:rPr lang="en-US" dirty="0" smtClean="0"/>
              <a:t>pplication projects (CCG + client)</a:t>
            </a:r>
            <a:endParaRPr lang="en-US" dirty="0" smtClean="0"/>
          </a:p>
          <a:p>
            <a:r>
              <a:rPr lang="en-US" dirty="0" smtClean="0"/>
              <a:t>Current </a:t>
            </a:r>
            <a:r>
              <a:rPr lang="en-US" dirty="0" smtClean="0"/>
              <a:t>open projects</a:t>
            </a:r>
          </a:p>
          <a:p>
            <a:pPr lvl="1">
              <a:buNone/>
            </a:pPr>
            <a:r>
              <a:rPr lang="en-US" dirty="0" smtClean="0"/>
              <a:t>8895-Implementation	8895-Ontology</a:t>
            </a:r>
          </a:p>
          <a:p>
            <a:pPr lvl="1">
              <a:buNone/>
            </a:pPr>
            <a:r>
              <a:rPr lang="en-US" dirty="0" smtClean="0"/>
              <a:t>CCM-Taxonomy		</a:t>
            </a:r>
            <a:r>
              <a:rPr lang="en-US" dirty="0" err="1" smtClean="0"/>
              <a:t>FlowAnalysis</a:t>
            </a:r>
            <a:endParaRPr lang="en-US" dirty="0" smtClean="0"/>
          </a:p>
          <a:p>
            <a:pPr lvl="1">
              <a:buNone/>
            </a:pPr>
            <a:r>
              <a:rPr lang="en-US" dirty="0" smtClean="0"/>
              <a:t>Lifecycle			Make2Pack</a:t>
            </a:r>
          </a:p>
          <a:p>
            <a:pPr lvl="1">
              <a:buNone/>
            </a:pPr>
            <a:r>
              <a:rPr lang="en-US" dirty="0" smtClean="0"/>
              <a:t>OPCUA-8895		</a:t>
            </a:r>
            <a:r>
              <a:rPr lang="en-US" dirty="0" err="1" smtClean="0"/>
              <a:t>SmartManufacturing</a:t>
            </a:r>
            <a:endParaRPr lang="en-US" dirty="0" smtClean="0"/>
          </a:p>
          <a:p>
            <a:pPr lvl="1">
              <a:buNone/>
            </a:pPr>
            <a:r>
              <a:rPr lang="en-US" dirty="0" smtClean="0"/>
              <a:t>8895B2MML		References</a:t>
            </a:r>
          </a:p>
          <a:p>
            <a:pPr lvl="1">
              <a:buNone/>
            </a:pPr>
            <a:r>
              <a:rPr lang="en-US" dirty="0" smtClean="0"/>
              <a:t>	</a:t>
            </a:r>
            <a:endParaRPr lang="en-US" dirty="0" smtClean="0"/>
          </a:p>
          <a:p>
            <a:endParaRPr lang="en-US" dirty="0"/>
          </a:p>
        </p:txBody>
      </p:sp>
      <p:sp>
        <p:nvSpPr>
          <p:cNvPr id="6" name="Espace réservé du pied de page 5"/>
          <p:cNvSpPr>
            <a:spLocks noGrp="1"/>
          </p:cNvSpPr>
          <p:nvPr>
            <p:ph type="ftr" sz="quarter" idx="10"/>
          </p:nvPr>
        </p:nvSpPr>
        <p:spPr/>
        <p:txBody>
          <a:bodyPr/>
          <a:lstStyle/>
          <a:p>
            <a:r>
              <a:rPr lang="en-GB" smtClean="0"/>
              <a:t>Jean Vieille</a:t>
            </a:r>
            <a:endParaRPr lang="en-GB"/>
          </a:p>
        </p:txBody>
      </p:sp>
      <p:sp>
        <p:nvSpPr>
          <p:cNvPr id="4" name="Espace réservé du numéro de diapositive 3"/>
          <p:cNvSpPr>
            <a:spLocks noGrp="1"/>
          </p:cNvSpPr>
          <p:nvPr>
            <p:ph type="sldNum" sz="quarter" idx="11"/>
          </p:nvPr>
        </p:nvSpPr>
        <p:spPr/>
        <p:txBody>
          <a:bodyPr/>
          <a:lstStyle/>
          <a:p>
            <a:fld id="{404DA614-8EE2-489B-A6C8-DACA49084852}" type="slidenum">
              <a:rPr lang="en-GB" smtClean="0"/>
              <a:pPr/>
              <a:t>16</a:t>
            </a:fld>
            <a:endParaRPr lang="en-GB"/>
          </a:p>
        </p:txBody>
      </p:sp>
      <p:sp>
        <p:nvSpPr>
          <p:cNvPr id="307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www.controlchainmanagement.net</a:t>
            </a:r>
            <a:endParaRPr lang="fr-FR" dirty="0"/>
          </a:p>
        </p:txBody>
      </p:sp>
      <p:sp>
        <p:nvSpPr>
          <p:cNvPr id="3" name="Espace réservé du contenu 2"/>
          <p:cNvSpPr>
            <a:spLocks noGrp="1"/>
          </p:cNvSpPr>
          <p:nvPr>
            <p:ph idx="1"/>
          </p:nvPr>
        </p:nvSpPr>
        <p:spPr/>
        <p:txBody>
          <a:bodyPr/>
          <a:lstStyle/>
          <a:p>
            <a:endParaRPr lang="fr-FR" dirty="0">
              <a:solidFill>
                <a:srgbClr val="FF0000"/>
              </a:solidFill>
            </a:endParaRPr>
          </a:p>
        </p:txBody>
      </p:sp>
      <p:sp>
        <p:nvSpPr>
          <p:cNvPr id="6" name="Espace réservé du pied de page 5"/>
          <p:cNvSpPr>
            <a:spLocks noGrp="1"/>
          </p:cNvSpPr>
          <p:nvPr>
            <p:ph type="ftr" sz="quarter" idx="10"/>
          </p:nvPr>
        </p:nvSpPr>
        <p:spPr/>
        <p:txBody>
          <a:bodyPr/>
          <a:lstStyle/>
          <a:p>
            <a:r>
              <a:rPr lang="en-GB" smtClean="0"/>
              <a:t>Jean Vieille</a:t>
            </a:r>
            <a:endParaRPr lang="en-GB"/>
          </a:p>
        </p:txBody>
      </p:sp>
      <p:sp>
        <p:nvSpPr>
          <p:cNvPr id="4" name="Espace réservé du numéro de diapositive 3"/>
          <p:cNvSpPr>
            <a:spLocks noGrp="1"/>
          </p:cNvSpPr>
          <p:nvPr>
            <p:ph type="sldNum" sz="quarter" idx="11"/>
          </p:nvPr>
        </p:nvSpPr>
        <p:spPr/>
        <p:txBody>
          <a:bodyPr/>
          <a:lstStyle/>
          <a:p>
            <a:fld id="{404DA614-8EE2-489B-A6C8-DACA49084852}" type="slidenum">
              <a:rPr lang="en-GB" smtClean="0"/>
              <a:pPr/>
              <a:t>17</a:t>
            </a:fld>
            <a:endParaRPr lang="en-GB"/>
          </a:p>
        </p:txBody>
      </p:sp>
      <p:pic>
        <p:nvPicPr>
          <p:cNvPr id="5" name="Picture 2"/>
          <p:cNvPicPr>
            <a:picLocks noChangeAspect="1" noChangeArrowheads="1"/>
          </p:cNvPicPr>
          <p:nvPr/>
        </p:nvPicPr>
        <p:blipFill>
          <a:blip r:embed="rId2" cstate="print"/>
          <a:srcRect t="19485" b="7751"/>
          <a:stretch>
            <a:fillRect/>
          </a:stretch>
        </p:blipFill>
        <p:spPr bwMode="auto">
          <a:xfrm>
            <a:off x="-39584" y="1124744"/>
            <a:ext cx="9183584" cy="4176464"/>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539552" y="2636912"/>
            <a:ext cx="6768752" cy="360040"/>
          </a:xfrm>
          <a:prstGeom prst="rect">
            <a:avLst/>
          </a:prstGeom>
          <a:solidFill>
            <a:schemeClr val="accent1"/>
          </a:solidFill>
          <a:ln w="12700" cap="flat" cmpd="sng" algn="ctr">
            <a:noFill/>
            <a:prstDash val="solid"/>
            <a:round/>
            <a:headEnd type="none" w="med" len="med"/>
            <a:tailEnd type="none" w="med" len="med"/>
          </a:ln>
          <a:effectLst/>
        </p:spPr>
        <p:txBody>
          <a:bodyPr vert="horz" wrap="none" lIns="90000" tIns="46800" rIns="90000" bIns="4680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cs typeface="Times New Roman" pitchFamily="18" charset="0"/>
            </a:endParaRPr>
          </a:p>
        </p:txBody>
      </p:sp>
      <p:sp>
        <p:nvSpPr>
          <p:cNvPr id="2" name="Titre 1"/>
          <p:cNvSpPr>
            <a:spLocks noGrp="1"/>
          </p:cNvSpPr>
          <p:nvPr>
            <p:ph type="title"/>
          </p:nvPr>
        </p:nvSpPr>
        <p:spPr/>
        <p:txBody>
          <a:bodyPr/>
          <a:lstStyle/>
          <a:p>
            <a:endParaRPr lang="en-GB"/>
          </a:p>
        </p:txBody>
      </p:sp>
      <p:sp>
        <p:nvSpPr>
          <p:cNvPr id="3" name="Espace réservé du contenu 2"/>
          <p:cNvSpPr>
            <a:spLocks noGrp="1"/>
          </p:cNvSpPr>
          <p:nvPr>
            <p:ph idx="1"/>
          </p:nvPr>
        </p:nvSpPr>
        <p:spPr/>
        <p:txBody>
          <a:bodyPr/>
          <a:lstStyle/>
          <a:p>
            <a:r>
              <a:rPr lang="en-GB" dirty="0" smtClean="0"/>
              <a:t>Introduction</a:t>
            </a:r>
          </a:p>
          <a:p>
            <a:r>
              <a:rPr lang="en-GB" dirty="0" smtClean="0"/>
              <a:t>Syntropic Factory</a:t>
            </a:r>
          </a:p>
          <a:p>
            <a:r>
              <a:rPr lang="en-GB" dirty="0" smtClean="0"/>
              <a:t>Control Chain Group</a:t>
            </a:r>
          </a:p>
          <a:p>
            <a:r>
              <a:rPr lang="en-GB" dirty="0" smtClean="0"/>
              <a:t>Control Chain Management</a:t>
            </a:r>
          </a:p>
          <a:p>
            <a:r>
              <a:rPr lang="en-GB" dirty="0" err="1" smtClean="0"/>
              <a:t>HyperSpec</a:t>
            </a:r>
            <a:endParaRPr lang="en-GB" dirty="0" smtClean="0"/>
          </a:p>
          <a:p>
            <a:r>
              <a:rPr lang="en-GB" dirty="0" smtClean="0"/>
              <a:t>Share On The Web</a:t>
            </a:r>
          </a:p>
          <a:p>
            <a:r>
              <a:rPr lang="en-GB" dirty="0" smtClean="0"/>
              <a:t>Personal blog </a:t>
            </a:r>
            <a:endParaRPr lang="en-GB" dirty="0"/>
          </a:p>
        </p:txBody>
      </p:sp>
      <p:sp>
        <p:nvSpPr>
          <p:cNvPr id="4" name="Espace réservé du pied de page 3"/>
          <p:cNvSpPr>
            <a:spLocks noGrp="1"/>
          </p:cNvSpPr>
          <p:nvPr>
            <p:ph type="ftr" sz="quarter" idx="10"/>
          </p:nvPr>
        </p:nvSpPr>
        <p:spPr/>
        <p:txBody>
          <a:bodyPr/>
          <a:lstStyle/>
          <a:p>
            <a:r>
              <a:rPr lang="en-GB" smtClean="0"/>
              <a:t>Jean Vieille</a:t>
            </a:r>
            <a:endParaRPr lang="en-GB"/>
          </a:p>
        </p:txBody>
      </p:sp>
      <p:sp>
        <p:nvSpPr>
          <p:cNvPr id="5" name="Espace réservé du numéro de diapositive 4"/>
          <p:cNvSpPr>
            <a:spLocks noGrp="1"/>
          </p:cNvSpPr>
          <p:nvPr>
            <p:ph type="sldNum" sz="quarter" idx="11"/>
          </p:nvPr>
        </p:nvSpPr>
        <p:spPr/>
        <p:txBody>
          <a:bodyPr/>
          <a:lstStyle/>
          <a:p>
            <a:fld id="{404DA614-8EE2-489B-A6C8-DACA49084852}" type="slidenum">
              <a:rPr lang="en-GB" smtClean="0"/>
              <a:pPr/>
              <a:t>18</a:t>
            </a:fld>
            <a:endParaRPr lang="en-GB"/>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Background</a:t>
            </a:r>
            <a:endParaRPr lang="en-GB" dirty="0"/>
          </a:p>
        </p:txBody>
      </p:sp>
      <p:sp>
        <p:nvSpPr>
          <p:cNvPr id="3" name="Espace réservé du contenu 2"/>
          <p:cNvSpPr>
            <a:spLocks noGrp="1"/>
          </p:cNvSpPr>
          <p:nvPr>
            <p:ph idx="1"/>
          </p:nvPr>
        </p:nvSpPr>
        <p:spPr/>
        <p:txBody>
          <a:bodyPr/>
          <a:lstStyle/>
          <a:p>
            <a:r>
              <a:rPr lang="en-GB" dirty="0" smtClean="0"/>
              <a:t>Industrial IT is often ill-managed</a:t>
            </a:r>
          </a:p>
          <a:p>
            <a:pPr lvl="1"/>
            <a:r>
              <a:rPr lang="en-GB" dirty="0" smtClean="0"/>
              <a:t>Considered from a project perspective only, not taking the enterprise dynamics into account</a:t>
            </a:r>
          </a:p>
          <a:p>
            <a:pPr lvl="1"/>
            <a:r>
              <a:rPr lang="en-GB" dirty="0" smtClean="0"/>
              <a:t>Software solutions are numerous, disparate, mostly unmanaged</a:t>
            </a:r>
          </a:p>
          <a:p>
            <a:pPr lvl="2"/>
            <a:r>
              <a:rPr lang="en-GB" dirty="0" smtClean="0"/>
              <a:t>No clear and updated picture available</a:t>
            </a:r>
          </a:p>
          <a:p>
            <a:pPr lvl="1"/>
            <a:r>
              <a:rPr lang="en-GB" dirty="0" smtClean="0"/>
              <a:t>User requirements are ad hoc processed or pulled as project inputs – no subsequent follow-up</a:t>
            </a:r>
          </a:p>
          <a:p>
            <a:pPr lvl="1"/>
            <a:r>
              <a:rPr lang="en-GB" dirty="0" smtClean="0"/>
              <a:t>Only the software solution remains after implementation – the documentation stage is trashed</a:t>
            </a:r>
          </a:p>
          <a:p>
            <a:r>
              <a:rPr lang="en-GB" dirty="0" smtClean="0"/>
              <a:t> </a:t>
            </a:r>
            <a:r>
              <a:rPr lang="en-GB" dirty="0" err="1" smtClean="0"/>
              <a:t>HyperSpec</a:t>
            </a:r>
            <a:r>
              <a:rPr lang="en-GB" dirty="0" smtClean="0"/>
              <a:t> is a </a:t>
            </a:r>
            <a:r>
              <a:rPr lang="en-GB" dirty="0" err="1" smtClean="0"/>
              <a:t>SaaS</a:t>
            </a:r>
            <a:r>
              <a:rPr lang="en-GB" dirty="0" smtClean="0"/>
              <a:t> project</a:t>
            </a:r>
          </a:p>
          <a:p>
            <a:pPr lvl="1"/>
            <a:r>
              <a:rPr lang="en-GB" dirty="0" smtClean="0"/>
              <a:t>Aims at offering a consistent  framework for managing Industrial architecture and related IT asset</a:t>
            </a:r>
          </a:p>
          <a:p>
            <a:pPr lvl="1"/>
            <a:r>
              <a:rPr lang="en-GB" dirty="0" smtClean="0"/>
              <a:t>Offers a requirement gathering, specification and deployment monitoring</a:t>
            </a:r>
            <a:endParaRPr lang="en-GB" dirty="0"/>
          </a:p>
        </p:txBody>
      </p:sp>
      <p:sp>
        <p:nvSpPr>
          <p:cNvPr id="4" name="Espace réservé du pied de page 3"/>
          <p:cNvSpPr>
            <a:spLocks noGrp="1"/>
          </p:cNvSpPr>
          <p:nvPr>
            <p:ph type="ftr" sz="quarter" idx="10"/>
          </p:nvPr>
        </p:nvSpPr>
        <p:spPr/>
        <p:txBody>
          <a:bodyPr/>
          <a:lstStyle/>
          <a:p>
            <a:r>
              <a:rPr lang="en-GB" smtClean="0"/>
              <a:t>Jean Vieille</a:t>
            </a:r>
            <a:endParaRPr lang="en-GB"/>
          </a:p>
        </p:txBody>
      </p:sp>
      <p:sp>
        <p:nvSpPr>
          <p:cNvPr id="5" name="Espace réservé du numéro de diapositive 4"/>
          <p:cNvSpPr>
            <a:spLocks noGrp="1"/>
          </p:cNvSpPr>
          <p:nvPr>
            <p:ph type="sldNum" sz="quarter" idx="11"/>
          </p:nvPr>
        </p:nvSpPr>
        <p:spPr/>
        <p:txBody>
          <a:bodyPr/>
          <a:lstStyle/>
          <a:p>
            <a:fld id="{404DA614-8EE2-489B-A6C8-DACA49084852}" type="slidenum">
              <a:rPr lang="en-GB" smtClean="0"/>
              <a:pPr/>
              <a:t>19</a:t>
            </a:fld>
            <a:endParaRPr lang="en-GB"/>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Background</a:t>
            </a:r>
            <a:endParaRPr lang="en-GB" dirty="0"/>
          </a:p>
        </p:txBody>
      </p:sp>
      <p:sp>
        <p:nvSpPr>
          <p:cNvPr id="3" name="Espace réservé du contenu 2"/>
          <p:cNvSpPr>
            <a:spLocks noGrp="1"/>
          </p:cNvSpPr>
          <p:nvPr>
            <p:ph idx="1"/>
          </p:nvPr>
        </p:nvSpPr>
        <p:spPr/>
        <p:txBody>
          <a:bodyPr/>
          <a:lstStyle/>
          <a:p>
            <a:r>
              <a:rPr lang="en-US" sz="1600" b="0" i="1" dirty="0" smtClean="0"/>
              <a:t>Industrial systems are complex socio-technical organisms that exploit the World's natural resources to fulfill the needs of the Mankind.</a:t>
            </a:r>
            <a:br>
              <a:rPr lang="en-US" sz="1600" b="0" i="1" dirty="0" smtClean="0"/>
            </a:br>
            <a:r>
              <a:rPr lang="en-US" sz="1600" b="0" i="1" dirty="0" smtClean="0"/>
              <a:t>Introduced in the 1970's to cybernetics and early developments of the system theories by Jean </a:t>
            </a:r>
            <a:r>
              <a:rPr lang="en-US" sz="1600" b="0" i="1" dirty="0" err="1" smtClean="0"/>
              <a:t>Marchand</a:t>
            </a:r>
            <a:r>
              <a:rPr lang="en-US" sz="1600" b="0" i="1" dirty="0" smtClean="0"/>
              <a:t>, brilliant mathematician, theorist of fundamental equilibriums, professor of control computing and forgotten thinker, I was taught to observe the Nature through both </a:t>
            </a:r>
            <a:r>
              <a:rPr lang="en-US" sz="1600" b="0" i="1" dirty="0" err="1" smtClean="0"/>
              <a:t>Macroscope</a:t>
            </a:r>
            <a:r>
              <a:rPr lang="en-US" sz="1600" b="0" i="1" dirty="0" smtClean="0"/>
              <a:t> and the Microscope lenses.</a:t>
            </a:r>
            <a:endParaRPr lang="en-US" sz="1600" b="0" dirty="0" smtClean="0"/>
          </a:p>
          <a:p>
            <a:r>
              <a:rPr lang="en-US" sz="1600" b="0" i="1" dirty="0" smtClean="0"/>
              <a:t>An Enterprise is an open, complex system subject to Contingency, Conflicts and Degeneracy. It is sentenced to a quick death without Organization, Knowledge, and Intelligence - Information which reveals and leverages opportunities, develops and executes Strategy, leads to short and long term successes – extending its lifetime.</a:t>
            </a:r>
            <a:br>
              <a:rPr lang="en-US" sz="1600" b="0" i="1" dirty="0" smtClean="0"/>
            </a:br>
            <a:r>
              <a:rPr lang="en-US" sz="1600" b="0" i="1" dirty="0" smtClean="0"/>
              <a:t>Information is the structuring element and the action enabler of systems: its more and more intimate control by the technology has the power to improve their health and to grant them potential eternity. Yet the life expectancy of the biggest companies hardly reaches 40 years.</a:t>
            </a:r>
            <a:endParaRPr lang="en-US" sz="1600" b="0" dirty="0" smtClean="0"/>
          </a:p>
          <a:p>
            <a:r>
              <a:rPr lang="en-US" sz="1600" b="0" i="1" dirty="0" smtClean="0"/>
              <a:t>The exploitation of the syntropic power of information is obviously suboptimal. In its tangible aspects – organization, knowledge, processing, interactions – information shall leverage technology and methods to support the smart integration of the enterprise in its ecosystem: keeping synced with markets; lowering entropy by managing environmental impact, smoothing social interactions, and preventing senescence; ensuring a balanced and sustainable economic amplification.</a:t>
            </a:r>
            <a:endParaRPr lang="en-US" sz="1600" b="0" dirty="0" smtClean="0"/>
          </a:p>
          <a:p>
            <a:endParaRPr lang="en-GB" sz="1600" dirty="0"/>
          </a:p>
        </p:txBody>
      </p:sp>
      <p:sp>
        <p:nvSpPr>
          <p:cNvPr id="4" name="Espace réservé du pied de page 3"/>
          <p:cNvSpPr>
            <a:spLocks noGrp="1"/>
          </p:cNvSpPr>
          <p:nvPr>
            <p:ph type="ftr" sz="quarter" idx="10"/>
          </p:nvPr>
        </p:nvSpPr>
        <p:spPr/>
        <p:txBody>
          <a:bodyPr/>
          <a:lstStyle/>
          <a:p>
            <a:r>
              <a:rPr lang="en-GB" smtClean="0"/>
              <a:t>Jean Vieille</a:t>
            </a:r>
            <a:endParaRPr lang="en-GB"/>
          </a:p>
        </p:txBody>
      </p:sp>
      <p:sp>
        <p:nvSpPr>
          <p:cNvPr id="5" name="Espace réservé du numéro de diapositive 4"/>
          <p:cNvSpPr>
            <a:spLocks noGrp="1"/>
          </p:cNvSpPr>
          <p:nvPr>
            <p:ph type="sldNum" sz="quarter" idx="11"/>
          </p:nvPr>
        </p:nvSpPr>
        <p:spPr/>
        <p:txBody>
          <a:bodyPr/>
          <a:lstStyle/>
          <a:p>
            <a:fld id="{404DA614-8EE2-489B-A6C8-DACA49084852}" type="slidenum">
              <a:rPr lang="en-GB" smtClean="0"/>
              <a:pPr/>
              <a:t>2</a:t>
            </a:fld>
            <a:endParaRPr lang="en-GB"/>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Industrial Architecture Made Simple</a:t>
            </a:r>
            <a:endParaRPr lang="en-GB" dirty="0"/>
          </a:p>
        </p:txBody>
      </p:sp>
      <p:sp>
        <p:nvSpPr>
          <p:cNvPr id="3" name="Espace réservé du contenu 2"/>
          <p:cNvSpPr>
            <a:spLocks noGrp="1"/>
          </p:cNvSpPr>
          <p:nvPr>
            <p:ph idx="1"/>
          </p:nvPr>
        </p:nvSpPr>
        <p:spPr/>
        <p:txBody>
          <a:bodyPr/>
          <a:lstStyle/>
          <a:p>
            <a:r>
              <a:rPr lang="en-GB" dirty="0" smtClean="0"/>
              <a:t>Public Knowledge for private architecture portals</a:t>
            </a:r>
          </a:p>
          <a:p>
            <a:r>
              <a:rPr lang="en-GB" dirty="0" smtClean="0"/>
              <a:t>Implements the CCM IT lifecycle management process</a:t>
            </a:r>
          </a:p>
          <a:p>
            <a:r>
              <a:rPr lang="en-GB" dirty="0" smtClean="0"/>
              <a:t>A full web portal with 3 main parts</a:t>
            </a:r>
          </a:p>
          <a:p>
            <a:pPr lvl="1"/>
            <a:r>
              <a:rPr lang="en-GB" dirty="0" smtClean="0"/>
              <a:t>Public repositories of reference architecture frameworks (meta-models and ontologies)</a:t>
            </a:r>
          </a:p>
          <a:p>
            <a:pPr lvl="2"/>
            <a:r>
              <a:rPr lang="en-GB" dirty="0" smtClean="0"/>
              <a:t>ISA-88, ISA-95, B2MML</a:t>
            </a:r>
          </a:p>
          <a:p>
            <a:pPr lvl="2"/>
            <a:r>
              <a:rPr lang="en-GB" dirty="0" smtClean="0"/>
              <a:t>Shared libraries of business objects (object classes)</a:t>
            </a:r>
          </a:p>
          <a:p>
            <a:pPr lvl="1"/>
            <a:r>
              <a:rPr lang="en-GB" dirty="0" smtClean="0"/>
              <a:t>Vendor solutions  repositories</a:t>
            </a:r>
          </a:p>
          <a:p>
            <a:pPr lvl="2"/>
            <a:r>
              <a:rPr lang="en-GB" dirty="0" smtClean="0"/>
              <a:t>Available Information services </a:t>
            </a:r>
          </a:p>
          <a:p>
            <a:pPr lvl="1"/>
            <a:r>
              <a:rPr lang="en-GB" dirty="0" smtClean="0"/>
              <a:t>Private company architecture </a:t>
            </a:r>
          </a:p>
          <a:p>
            <a:pPr lvl="2"/>
            <a:r>
              <a:rPr lang="en-GB" dirty="0" smtClean="0"/>
              <a:t>Models industrial facilities</a:t>
            </a:r>
          </a:p>
          <a:p>
            <a:pPr lvl="2"/>
            <a:r>
              <a:rPr lang="en-GB" dirty="0" smtClean="0"/>
              <a:t>Collects user requirements and feedback (ticketing system)</a:t>
            </a:r>
          </a:p>
          <a:p>
            <a:pPr lvl="2"/>
            <a:r>
              <a:rPr lang="en-GB" dirty="0" smtClean="0"/>
              <a:t>Maps Information services and business objects to models</a:t>
            </a:r>
          </a:p>
          <a:p>
            <a:pPr lvl="2"/>
            <a:r>
              <a:rPr lang="en-GB" dirty="0" smtClean="0"/>
              <a:t>Define and Monitors projects</a:t>
            </a:r>
            <a:endParaRPr lang="en-GB" dirty="0"/>
          </a:p>
        </p:txBody>
      </p:sp>
      <p:sp>
        <p:nvSpPr>
          <p:cNvPr id="4" name="Espace réservé du pied de page 3"/>
          <p:cNvSpPr>
            <a:spLocks noGrp="1"/>
          </p:cNvSpPr>
          <p:nvPr>
            <p:ph type="ftr" sz="quarter" idx="10"/>
          </p:nvPr>
        </p:nvSpPr>
        <p:spPr/>
        <p:txBody>
          <a:bodyPr/>
          <a:lstStyle/>
          <a:p>
            <a:r>
              <a:rPr lang="en-GB" smtClean="0"/>
              <a:t>Jean Vieille</a:t>
            </a:r>
            <a:endParaRPr lang="en-GB"/>
          </a:p>
        </p:txBody>
      </p:sp>
      <p:sp>
        <p:nvSpPr>
          <p:cNvPr id="5" name="Espace réservé du numéro de diapositive 4"/>
          <p:cNvSpPr>
            <a:spLocks noGrp="1"/>
          </p:cNvSpPr>
          <p:nvPr>
            <p:ph type="sldNum" sz="quarter" idx="11"/>
          </p:nvPr>
        </p:nvSpPr>
        <p:spPr/>
        <p:txBody>
          <a:bodyPr/>
          <a:lstStyle/>
          <a:p>
            <a:fld id="{404DA614-8EE2-489B-A6C8-DACA49084852}" type="slidenum">
              <a:rPr lang="en-GB" smtClean="0"/>
              <a:pPr/>
              <a:t>20</a:t>
            </a:fld>
            <a:endParaRPr lang="en-GB"/>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539552" y="2996952"/>
            <a:ext cx="6768752" cy="360040"/>
          </a:xfrm>
          <a:prstGeom prst="rect">
            <a:avLst/>
          </a:prstGeom>
          <a:solidFill>
            <a:schemeClr val="accent1"/>
          </a:solidFill>
          <a:ln w="12700" cap="flat" cmpd="sng" algn="ctr">
            <a:noFill/>
            <a:prstDash val="solid"/>
            <a:round/>
            <a:headEnd type="none" w="med" len="med"/>
            <a:tailEnd type="none" w="med" len="med"/>
          </a:ln>
          <a:effectLst/>
        </p:spPr>
        <p:txBody>
          <a:bodyPr vert="horz" wrap="none" lIns="90000" tIns="46800" rIns="90000" bIns="4680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cs typeface="Times New Roman" pitchFamily="18" charset="0"/>
            </a:endParaRPr>
          </a:p>
        </p:txBody>
      </p:sp>
      <p:sp>
        <p:nvSpPr>
          <p:cNvPr id="2" name="Titre 1"/>
          <p:cNvSpPr>
            <a:spLocks noGrp="1"/>
          </p:cNvSpPr>
          <p:nvPr>
            <p:ph type="title"/>
          </p:nvPr>
        </p:nvSpPr>
        <p:spPr/>
        <p:txBody>
          <a:bodyPr/>
          <a:lstStyle/>
          <a:p>
            <a:endParaRPr lang="en-GB"/>
          </a:p>
        </p:txBody>
      </p:sp>
      <p:sp>
        <p:nvSpPr>
          <p:cNvPr id="3" name="Espace réservé du contenu 2"/>
          <p:cNvSpPr>
            <a:spLocks noGrp="1"/>
          </p:cNvSpPr>
          <p:nvPr>
            <p:ph idx="1"/>
          </p:nvPr>
        </p:nvSpPr>
        <p:spPr/>
        <p:txBody>
          <a:bodyPr/>
          <a:lstStyle/>
          <a:p>
            <a:r>
              <a:rPr lang="en-GB" dirty="0" smtClean="0"/>
              <a:t>Introduction</a:t>
            </a:r>
          </a:p>
          <a:p>
            <a:r>
              <a:rPr lang="en-GB" dirty="0" smtClean="0"/>
              <a:t>Syntropic Factory</a:t>
            </a:r>
          </a:p>
          <a:p>
            <a:r>
              <a:rPr lang="en-GB" dirty="0" smtClean="0"/>
              <a:t>Control Chain Group</a:t>
            </a:r>
          </a:p>
          <a:p>
            <a:r>
              <a:rPr lang="en-GB" dirty="0" smtClean="0"/>
              <a:t>Control Chain Management</a:t>
            </a:r>
          </a:p>
          <a:p>
            <a:r>
              <a:rPr lang="en-GB" dirty="0" err="1" smtClean="0"/>
              <a:t>HyperSpec</a:t>
            </a:r>
            <a:endParaRPr lang="en-GB" dirty="0" smtClean="0"/>
          </a:p>
          <a:p>
            <a:r>
              <a:rPr lang="en-GB" dirty="0" smtClean="0"/>
              <a:t>Share On The Web</a:t>
            </a:r>
          </a:p>
          <a:p>
            <a:r>
              <a:rPr lang="en-GB" dirty="0" smtClean="0"/>
              <a:t>Personal blog </a:t>
            </a:r>
            <a:endParaRPr lang="en-GB" dirty="0"/>
          </a:p>
        </p:txBody>
      </p:sp>
      <p:sp>
        <p:nvSpPr>
          <p:cNvPr id="4" name="Espace réservé du pied de page 3"/>
          <p:cNvSpPr>
            <a:spLocks noGrp="1"/>
          </p:cNvSpPr>
          <p:nvPr>
            <p:ph type="ftr" sz="quarter" idx="10"/>
          </p:nvPr>
        </p:nvSpPr>
        <p:spPr/>
        <p:txBody>
          <a:bodyPr/>
          <a:lstStyle/>
          <a:p>
            <a:r>
              <a:rPr lang="en-GB" smtClean="0"/>
              <a:t>Jean Vieille</a:t>
            </a:r>
            <a:endParaRPr lang="en-GB"/>
          </a:p>
        </p:txBody>
      </p:sp>
      <p:sp>
        <p:nvSpPr>
          <p:cNvPr id="5" name="Espace réservé du numéro de diapositive 4"/>
          <p:cNvSpPr>
            <a:spLocks noGrp="1"/>
          </p:cNvSpPr>
          <p:nvPr>
            <p:ph type="sldNum" sz="quarter" idx="11"/>
          </p:nvPr>
        </p:nvSpPr>
        <p:spPr/>
        <p:txBody>
          <a:bodyPr/>
          <a:lstStyle/>
          <a:p>
            <a:fld id="{404DA614-8EE2-489B-A6C8-DACA49084852}" type="slidenum">
              <a:rPr lang="en-GB" smtClean="0"/>
              <a:pPr/>
              <a:t>21</a:t>
            </a:fld>
            <a:endParaRPr lang="en-GB"/>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Web collaboration</a:t>
            </a:r>
            <a:endParaRPr lang="en-GB" dirty="0"/>
          </a:p>
        </p:txBody>
      </p:sp>
      <p:sp>
        <p:nvSpPr>
          <p:cNvPr id="3" name="Espace réservé du contenu 2"/>
          <p:cNvSpPr>
            <a:spLocks noGrp="1"/>
          </p:cNvSpPr>
          <p:nvPr>
            <p:ph idx="1"/>
          </p:nvPr>
        </p:nvSpPr>
        <p:spPr/>
        <p:txBody>
          <a:bodyPr/>
          <a:lstStyle/>
          <a:p>
            <a:r>
              <a:rPr lang="en-GB" dirty="0" smtClean="0"/>
              <a:t>Building knowledge implies appropriate collaboration tools</a:t>
            </a:r>
          </a:p>
          <a:p>
            <a:r>
              <a:rPr lang="en-GB" dirty="0" smtClean="0"/>
              <a:t>Web technologies offer wealth of possibilities for sharing / building knowledge </a:t>
            </a:r>
          </a:p>
          <a:p>
            <a:r>
              <a:rPr lang="en-GB" dirty="0" err="1" smtClean="0"/>
              <a:t>ShareOnTheWeb</a:t>
            </a:r>
            <a:r>
              <a:rPr lang="en-GB" dirty="0" smtClean="0"/>
              <a:t> is dedicated to creating, hosting, maintaining collaboration platforms</a:t>
            </a:r>
          </a:p>
          <a:p>
            <a:r>
              <a:rPr lang="en-GB" dirty="0" err="1" smtClean="0"/>
              <a:t>ShareOnThe</a:t>
            </a:r>
            <a:r>
              <a:rPr lang="en-GB" dirty="0" smtClean="0"/>
              <a:t> Web solutions power many organizations, including  CCG, CCM but also</a:t>
            </a:r>
          </a:p>
          <a:p>
            <a:r>
              <a:rPr lang="en-GB" dirty="0" err="1" smtClean="0"/>
              <a:t>ShareOnTheWeb</a:t>
            </a:r>
            <a:r>
              <a:rPr lang="en-GB" dirty="0" smtClean="0"/>
              <a:t> solutions are based on the CMS </a:t>
            </a:r>
            <a:r>
              <a:rPr lang="en-GB" dirty="0" err="1" smtClean="0"/>
              <a:t>Drupal</a:t>
            </a:r>
            <a:endParaRPr lang="en-GB" dirty="0" smtClean="0"/>
          </a:p>
          <a:p>
            <a:pPr lvl="1"/>
            <a:endParaRPr lang="en-GB" dirty="0"/>
          </a:p>
        </p:txBody>
      </p:sp>
      <p:sp>
        <p:nvSpPr>
          <p:cNvPr id="4" name="Espace réservé du pied de page 3"/>
          <p:cNvSpPr>
            <a:spLocks noGrp="1"/>
          </p:cNvSpPr>
          <p:nvPr>
            <p:ph type="ftr" sz="quarter" idx="10"/>
          </p:nvPr>
        </p:nvSpPr>
        <p:spPr/>
        <p:txBody>
          <a:bodyPr/>
          <a:lstStyle/>
          <a:p>
            <a:r>
              <a:rPr lang="en-GB" smtClean="0"/>
              <a:t>Jean Vieille</a:t>
            </a:r>
            <a:endParaRPr lang="en-GB"/>
          </a:p>
        </p:txBody>
      </p:sp>
      <p:sp>
        <p:nvSpPr>
          <p:cNvPr id="5" name="Espace réservé du numéro de diapositive 4"/>
          <p:cNvSpPr>
            <a:spLocks noGrp="1"/>
          </p:cNvSpPr>
          <p:nvPr>
            <p:ph type="sldNum" sz="quarter" idx="11"/>
          </p:nvPr>
        </p:nvSpPr>
        <p:spPr/>
        <p:txBody>
          <a:bodyPr/>
          <a:lstStyle/>
          <a:p>
            <a:fld id="{404DA614-8EE2-489B-A6C8-DACA49084852}" type="slidenum">
              <a:rPr lang="en-GB" smtClean="0"/>
              <a:pPr/>
              <a:t>22</a:t>
            </a:fld>
            <a:endParaRPr lang="en-GB"/>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www.shareontheweb.com</a:t>
            </a:r>
            <a:endParaRPr lang="en-GB" dirty="0"/>
          </a:p>
        </p:txBody>
      </p:sp>
      <p:sp>
        <p:nvSpPr>
          <p:cNvPr id="3" name="Espace réservé du contenu 2"/>
          <p:cNvSpPr>
            <a:spLocks noGrp="1"/>
          </p:cNvSpPr>
          <p:nvPr>
            <p:ph idx="1"/>
          </p:nvPr>
        </p:nvSpPr>
        <p:spPr/>
        <p:txBody>
          <a:bodyPr/>
          <a:lstStyle/>
          <a:p>
            <a:endParaRPr lang="en-GB"/>
          </a:p>
        </p:txBody>
      </p:sp>
      <p:sp>
        <p:nvSpPr>
          <p:cNvPr id="4" name="Espace réservé du pied de page 3"/>
          <p:cNvSpPr>
            <a:spLocks noGrp="1"/>
          </p:cNvSpPr>
          <p:nvPr>
            <p:ph type="ftr" sz="quarter" idx="10"/>
          </p:nvPr>
        </p:nvSpPr>
        <p:spPr/>
        <p:txBody>
          <a:bodyPr/>
          <a:lstStyle/>
          <a:p>
            <a:r>
              <a:rPr lang="en-GB" smtClean="0"/>
              <a:t>Jean Vieille</a:t>
            </a:r>
            <a:endParaRPr lang="en-GB"/>
          </a:p>
        </p:txBody>
      </p:sp>
      <p:sp>
        <p:nvSpPr>
          <p:cNvPr id="5" name="Espace réservé du numéro de diapositive 4"/>
          <p:cNvSpPr>
            <a:spLocks noGrp="1"/>
          </p:cNvSpPr>
          <p:nvPr>
            <p:ph type="sldNum" sz="quarter" idx="11"/>
          </p:nvPr>
        </p:nvSpPr>
        <p:spPr/>
        <p:txBody>
          <a:bodyPr/>
          <a:lstStyle/>
          <a:p>
            <a:fld id="{404DA614-8EE2-489B-A6C8-DACA49084852}" type="slidenum">
              <a:rPr lang="en-GB" smtClean="0"/>
              <a:pPr/>
              <a:t>23</a:t>
            </a:fld>
            <a:endParaRPr lang="en-GB"/>
          </a:p>
        </p:txBody>
      </p:sp>
      <p:pic>
        <p:nvPicPr>
          <p:cNvPr id="3074" name="Picture 2"/>
          <p:cNvPicPr>
            <a:picLocks noChangeAspect="1" noChangeArrowheads="1"/>
          </p:cNvPicPr>
          <p:nvPr/>
        </p:nvPicPr>
        <p:blipFill>
          <a:blip r:embed="rId2" cstate="print"/>
          <a:srcRect l="11813" t="14760" r="13188" b="12476"/>
          <a:stretch>
            <a:fillRect/>
          </a:stretch>
        </p:blipFill>
        <p:spPr bwMode="auto">
          <a:xfrm>
            <a:off x="0" y="620688"/>
            <a:ext cx="9144000" cy="5544616"/>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539552" y="3356992"/>
            <a:ext cx="6768752" cy="360040"/>
          </a:xfrm>
          <a:prstGeom prst="rect">
            <a:avLst/>
          </a:prstGeom>
          <a:solidFill>
            <a:schemeClr val="accent1"/>
          </a:solidFill>
          <a:ln w="12700" cap="flat" cmpd="sng" algn="ctr">
            <a:noFill/>
            <a:prstDash val="solid"/>
            <a:round/>
            <a:headEnd type="none" w="med" len="med"/>
            <a:tailEnd type="none" w="med" len="med"/>
          </a:ln>
          <a:effectLst/>
        </p:spPr>
        <p:txBody>
          <a:bodyPr vert="horz" wrap="none" lIns="90000" tIns="46800" rIns="90000" bIns="4680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cs typeface="Times New Roman" pitchFamily="18" charset="0"/>
            </a:endParaRPr>
          </a:p>
        </p:txBody>
      </p:sp>
      <p:sp>
        <p:nvSpPr>
          <p:cNvPr id="2" name="Titre 1"/>
          <p:cNvSpPr>
            <a:spLocks noGrp="1"/>
          </p:cNvSpPr>
          <p:nvPr>
            <p:ph type="title"/>
          </p:nvPr>
        </p:nvSpPr>
        <p:spPr/>
        <p:txBody>
          <a:bodyPr/>
          <a:lstStyle/>
          <a:p>
            <a:endParaRPr lang="en-GB"/>
          </a:p>
        </p:txBody>
      </p:sp>
      <p:sp>
        <p:nvSpPr>
          <p:cNvPr id="3" name="Espace réservé du contenu 2"/>
          <p:cNvSpPr>
            <a:spLocks noGrp="1"/>
          </p:cNvSpPr>
          <p:nvPr>
            <p:ph idx="1"/>
          </p:nvPr>
        </p:nvSpPr>
        <p:spPr/>
        <p:txBody>
          <a:bodyPr/>
          <a:lstStyle/>
          <a:p>
            <a:r>
              <a:rPr lang="en-GB" dirty="0" smtClean="0"/>
              <a:t>Introduction</a:t>
            </a:r>
          </a:p>
          <a:p>
            <a:r>
              <a:rPr lang="en-GB" dirty="0" smtClean="0"/>
              <a:t>Syntropic Factory</a:t>
            </a:r>
          </a:p>
          <a:p>
            <a:r>
              <a:rPr lang="en-GB" dirty="0" smtClean="0"/>
              <a:t>Control Chain Group</a:t>
            </a:r>
          </a:p>
          <a:p>
            <a:r>
              <a:rPr lang="en-GB" dirty="0" smtClean="0"/>
              <a:t>Control Chain Management</a:t>
            </a:r>
          </a:p>
          <a:p>
            <a:r>
              <a:rPr lang="en-GB" dirty="0" err="1" smtClean="0"/>
              <a:t>HyperSpec</a:t>
            </a:r>
            <a:endParaRPr lang="en-GB" dirty="0" smtClean="0"/>
          </a:p>
          <a:p>
            <a:r>
              <a:rPr lang="en-GB" dirty="0" smtClean="0"/>
              <a:t>Share On The Web</a:t>
            </a:r>
          </a:p>
          <a:p>
            <a:r>
              <a:rPr lang="en-GB" dirty="0" smtClean="0"/>
              <a:t>Personal blog </a:t>
            </a:r>
            <a:endParaRPr lang="en-GB" dirty="0"/>
          </a:p>
        </p:txBody>
      </p:sp>
      <p:sp>
        <p:nvSpPr>
          <p:cNvPr id="4" name="Espace réservé du pied de page 3"/>
          <p:cNvSpPr>
            <a:spLocks noGrp="1"/>
          </p:cNvSpPr>
          <p:nvPr>
            <p:ph type="ftr" sz="quarter" idx="10"/>
          </p:nvPr>
        </p:nvSpPr>
        <p:spPr/>
        <p:txBody>
          <a:bodyPr/>
          <a:lstStyle/>
          <a:p>
            <a:r>
              <a:rPr lang="en-GB" smtClean="0"/>
              <a:t>Jean Vieille</a:t>
            </a:r>
            <a:endParaRPr lang="en-GB"/>
          </a:p>
        </p:txBody>
      </p:sp>
      <p:sp>
        <p:nvSpPr>
          <p:cNvPr id="5" name="Espace réservé du numéro de diapositive 4"/>
          <p:cNvSpPr>
            <a:spLocks noGrp="1"/>
          </p:cNvSpPr>
          <p:nvPr>
            <p:ph type="sldNum" sz="quarter" idx="11"/>
          </p:nvPr>
        </p:nvSpPr>
        <p:spPr/>
        <p:txBody>
          <a:bodyPr/>
          <a:lstStyle/>
          <a:p>
            <a:fld id="{404DA614-8EE2-489B-A6C8-DACA49084852}" type="slidenum">
              <a:rPr lang="en-GB" smtClean="0"/>
              <a:pPr/>
              <a:t>24</a:t>
            </a:fld>
            <a:endParaRPr lang="en-GB"/>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The World system at works</a:t>
            </a:r>
            <a:endParaRPr lang="en-GB" dirty="0"/>
          </a:p>
        </p:txBody>
      </p:sp>
      <p:sp>
        <p:nvSpPr>
          <p:cNvPr id="3" name="Espace réservé du contenu 2"/>
          <p:cNvSpPr>
            <a:spLocks noGrp="1"/>
          </p:cNvSpPr>
          <p:nvPr>
            <p:ph idx="1"/>
          </p:nvPr>
        </p:nvSpPr>
        <p:spPr/>
        <p:txBody>
          <a:bodyPr/>
          <a:lstStyle/>
          <a:p>
            <a:r>
              <a:rPr lang="en-GB" dirty="0" smtClean="0"/>
              <a:t>A system view of the world leads to looking at History, Politics and mankind behaviour and role with clean eyes</a:t>
            </a:r>
          </a:p>
          <a:p>
            <a:r>
              <a:rPr lang="en-GB" dirty="0" smtClean="0"/>
              <a:t>Exponentially expanding communication channels and information flows leads to unprecedented complexity of our World</a:t>
            </a:r>
          </a:p>
          <a:p>
            <a:r>
              <a:rPr lang="en-GB" dirty="0" smtClean="0"/>
              <a:t>This opens to both more unpredictability of the Society evolution and more control over people beliefs and behaviour</a:t>
            </a:r>
          </a:p>
          <a:p>
            <a:r>
              <a:rPr lang="en-GB" dirty="0" smtClean="0"/>
              <a:t>In this personal blog, I try to capture significant news illustrating these aspects of the our modern World where traditional powers make full use of media to keep control on the populace, while the latter reacts by exhibiting unexpected behaviour  in the search of “Freedom”</a:t>
            </a:r>
          </a:p>
          <a:p>
            <a:r>
              <a:rPr lang="en-GB" dirty="0" smtClean="0"/>
              <a:t>While greatly declining over the centuries, Wars complement information over control of the masses and trade, as well as a main business booster – Declining powers make a desperate use of it. </a:t>
            </a:r>
          </a:p>
          <a:p>
            <a:endParaRPr lang="en-GB" dirty="0"/>
          </a:p>
        </p:txBody>
      </p:sp>
      <p:sp>
        <p:nvSpPr>
          <p:cNvPr id="4" name="Espace réservé du pied de page 3"/>
          <p:cNvSpPr>
            <a:spLocks noGrp="1"/>
          </p:cNvSpPr>
          <p:nvPr>
            <p:ph type="ftr" sz="quarter" idx="10"/>
          </p:nvPr>
        </p:nvSpPr>
        <p:spPr/>
        <p:txBody>
          <a:bodyPr/>
          <a:lstStyle/>
          <a:p>
            <a:r>
              <a:rPr lang="en-GB" smtClean="0"/>
              <a:t>Jean Vieille</a:t>
            </a:r>
            <a:endParaRPr lang="en-GB"/>
          </a:p>
        </p:txBody>
      </p:sp>
      <p:sp>
        <p:nvSpPr>
          <p:cNvPr id="5" name="Espace réservé du numéro de diapositive 4"/>
          <p:cNvSpPr>
            <a:spLocks noGrp="1"/>
          </p:cNvSpPr>
          <p:nvPr>
            <p:ph type="sldNum" sz="quarter" idx="11"/>
          </p:nvPr>
        </p:nvSpPr>
        <p:spPr/>
        <p:txBody>
          <a:bodyPr/>
          <a:lstStyle/>
          <a:p>
            <a:fld id="{404DA614-8EE2-489B-A6C8-DACA49084852}" type="slidenum">
              <a:rPr lang="en-GB" smtClean="0"/>
              <a:pPr/>
              <a:t>25</a:t>
            </a:fld>
            <a:endParaRPr lang="en-GB"/>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www.jeanvieille.name</a:t>
            </a:r>
            <a:endParaRPr lang="fr-FR" dirty="0"/>
          </a:p>
        </p:txBody>
      </p:sp>
      <p:sp>
        <p:nvSpPr>
          <p:cNvPr id="3" name="Espace réservé du contenu 2"/>
          <p:cNvSpPr>
            <a:spLocks noGrp="1"/>
          </p:cNvSpPr>
          <p:nvPr>
            <p:ph idx="1"/>
          </p:nvPr>
        </p:nvSpPr>
        <p:spPr/>
        <p:txBody>
          <a:bodyPr/>
          <a:lstStyle/>
          <a:p>
            <a:endParaRPr lang="fr-FR" dirty="0"/>
          </a:p>
        </p:txBody>
      </p:sp>
      <p:sp>
        <p:nvSpPr>
          <p:cNvPr id="6" name="Espace réservé du pied de page 5"/>
          <p:cNvSpPr>
            <a:spLocks noGrp="1"/>
          </p:cNvSpPr>
          <p:nvPr>
            <p:ph type="ftr" sz="quarter" idx="10"/>
          </p:nvPr>
        </p:nvSpPr>
        <p:spPr/>
        <p:txBody>
          <a:bodyPr/>
          <a:lstStyle/>
          <a:p>
            <a:r>
              <a:rPr lang="en-GB" smtClean="0"/>
              <a:t>Jean Vieille</a:t>
            </a:r>
            <a:endParaRPr lang="en-GB"/>
          </a:p>
        </p:txBody>
      </p:sp>
      <p:sp>
        <p:nvSpPr>
          <p:cNvPr id="4" name="Espace réservé du numéro de diapositive 3"/>
          <p:cNvSpPr>
            <a:spLocks noGrp="1"/>
          </p:cNvSpPr>
          <p:nvPr>
            <p:ph type="sldNum" sz="quarter" idx="11"/>
          </p:nvPr>
        </p:nvSpPr>
        <p:spPr/>
        <p:txBody>
          <a:bodyPr/>
          <a:lstStyle/>
          <a:p>
            <a:fld id="{404DA614-8EE2-489B-A6C8-DACA49084852}" type="slidenum">
              <a:rPr lang="en-GB" smtClean="0"/>
              <a:pPr/>
              <a:t>26</a:t>
            </a:fld>
            <a:endParaRPr lang="en-GB"/>
          </a:p>
        </p:txBody>
      </p:sp>
      <p:pic>
        <p:nvPicPr>
          <p:cNvPr id="1026" name="Picture 2"/>
          <p:cNvPicPr>
            <a:picLocks noChangeAspect="1" noChangeArrowheads="1"/>
          </p:cNvPicPr>
          <p:nvPr/>
        </p:nvPicPr>
        <p:blipFill>
          <a:blip r:embed="rId2" cstate="print"/>
          <a:srcRect t="9308" b="8247"/>
          <a:stretch>
            <a:fillRect/>
          </a:stretch>
        </p:blipFill>
        <p:spPr bwMode="auto">
          <a:xfrm>
            <a:off x="0" y="1052736"/>
            <a:ext cx="9144000" cy="4711718"/>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539552" y="1124744"/>
            <a:ext cx="6768752" cy="360040"/>
          </a:xfrm>
          <a:prstGeom prst="rect">
            <a:avLst/>
          </a:prstGeom>
          <a:solidFill>
            <a:schemeClr val="accent1"/>
          </a:solidFill>
          <a:ln w="12700" cap="flat" cmpd="sng" algn="ctr">
            <a:noFill/>
            <a:prstDash val="solid"/>
            <a:round/>
            <a:headEnd type="none" w="med" len="med"/>
            <a:tailEnd type="none" w="med" len="med"/>
          </a:ln>
          <a:effectLst/>
        </p:spPr>
        <p:txBody>
          <a:bodyPr vert="horz" wrap="none" lIns="90000" tIns="46800" rIns="90000" bIns="4680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cs typeface="Times New Roman" pitchFamily="18" charset="0"/>
            </a:endParaRPr>
          </a:p>
        </p:txBody>
      </p:sp>
      <p:sp>
        <p:nvSpPr>
          <p:cNvPr id="2" name="Titre 1"/>
          <p:cNvSpPr>
            <a:spLocks noGrp="1"/>
          </p:cNvSpPr>
          <p:nvPr>
            <p:ph type="title"/>
          </p:nvPr>
        </p:nvSpPr>
        <p:spPr/>
        <p:txBody>
          <a:bodyPr/>
          <a:lstStyle/>
          <a:p>
            <a:endParaRPr lang="en-GB"/>
          </a:p>
        </p:txBody>
      </p:sp>
      <p:sp>
        <p:nvSpPr>
          <p:cNvPr id="3" name="Espace réservé du contenu 2"/>
          <p:cNvSpPr>
            <a:spLocks noGrp="1"/>
          </p:cNvSpPr>
          <p:nvPr>
            <p:ph idx="1"/>
          </p:nvPr>
        </p:nvSpPr>
        <p:spPr/>
        <p:txBody>
          <a:bodyPr/>
          <a:lstStyle/>
          <a:p>
            <a:r>
              <a:rPr lang="en-GB" dirty="0" smtClean="0"/>
              <a:t>Syntropic Factory</a:t>
            </a:r>
          </a:p>
          <a:p>
            <a:r>
              <a:rPr lang="en-GB" dirty="0" smtClean="0"/>
              <a:t>Control Chain Group</a:t>
            </a:r>
          </a:p>
          <a:p>
            <a:r>
              <a:rPr lang="en-GB" dirty="0" smtClean="0"/>
              <a:t>Control Chain Management</a:t>
            </a:r>
          </a:p>
          <a:p>
            <a:r>
              <a:rPr lang="en-GB" dirty="0" err="1" smtClean="0"/>
              <a:t>HyperSpec</a:t>
            </a:r>
            <a:endParaRPr lang="en-GB" dirty="0" smtClean="0"/>
          </a:p>
          <a:p>
            <a:r>
              <a:rPr lang="en-GB" dirty="0" smtClean="0"/>
              <a:t>Share On The Web</a:t>
            </a:r>
          </a:p>
          <a:p>
            <a:r>
              <a:rPr lang="en-GB" dirty="0" smtClean="0"/>
              <a:t>Personal blog </a:t>
            </a:r>
            <a:endParaRPr lang="en-GB" dirty="0"/>
          </a:p>
        </p:txBody>
      </p:sp>
      <p:sp>
        <p:nvSpPr>
          <p:cNvPr id="4" name="Espace réservé du pied de page 3"/>
          <p:cNvSpPr>
            <a:spLocks noGrp="1"/>
          </p:cNvSpPr>
          <p:nvPr>
            <p:ph type="ftr" sz="quarter" idx="10"/>
          </p:nvPr>
        </p:nvSpPr>
        <p:spPr/>
        <p:txBody>
          <a:bodyPr/>
          <a:lstStyle/>
          <a:p>
            <a:r>
              <a:rPr lang="en-GB" smtClean="0"/>
              <a:t>Jean Vieille</a:t>
            </a:r>
            <a:endParaRPr lang="en-GB"/>
          </a:p>
        </p:txBody>
      </p:sp>
      <p:sp>
        <p:nvSpPr>
          <p:cNvPr id="5" name="Espace réservé du numéro de diapositive 4"/>
          <p:cNvSpPr>
            <a:spLocks noGrp="1"/>
          </p:cNvSpPr>
          <p:nvPr>
            <p:ph type="sldNum" sz="quarter" idx="11"/>
          </p:nvPr>
        </p:nvSpPr>
        <p:spPr/>
        <p:txBody>
          <a:bodyPr/>
          <a:lstStyle/>
          <a:p>
            <a:fld id="{404DA614-8EE2-489B-A6C8-DACA49084852}" type="slidenum">
              <a:rPr lang="en-GB" smtClean="0"/>
              <a:pPr/>
              <a:t>3</a:t>
            </a:fld>
            <a:endParaRPr lang="en-GB"/>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Business positionning</a:t>
            </a:r>
            <a:endParaRPr lang="en-GB"/>
          </a:p>
        </p:txBody>
      </p:sp>
      <p:sp>
        <p:nvSpPr>
          <p:cNvPr id="3" name="Espace réservé du contenu 2"/>
          <p:cNvSpPr>
            <a:spLocks noGrp="1"/>
          </p:cNvSpPr>
          <p:nvPr>
            <p:ph idx="1"/>
          </p:nvPr>
        </p:nvSpPr>
        <p:spPr/>
        <p:txBody>
          <a:bodyPr/>
          <a:lstStyle/>
          <a:p>
            <a:r>
              <a:rPr lang="en-GB" b="0" dirty="0" smtClean="0"/>
              <a:t>Industrial enterprises are the most exiting and impressing human </a:t>
            </a:r>
            <a:r>
              <a:rPr lang="en-GB" b="0" dirty="0" smtClean="0"/>
              <a:t>artefacts </a:t>
            </a:r>
            <a:r>
              <a:rPr lang="en-GB" b="0" dirty="0" smtClean="0"/>
              <a:t>to model our world and shape our future.</a:t>
            </a:r>
            <a:br>
              <a:rPr lang="en-GB" b="0" dirty="0" smtClean="0"/>
            </a:br>
            <a:r>
              <a:rPr lang="en-GB" b="0" dirty="0" smtClean="0"/>
              <a:t>In-formation is the fundamental entity that links matter and energy to build up the essential goods for paving the mankind road from stone age to a smarter destiny.</a:t>
            </a:r>
          </a:p>
          <a:p>
            <a:r>
              <a:rPr lang="en-GB" b="0" dirty="0" smtClean="0"/>
              <a:t>My professional goal is to contribute to improving factories design and operations from the information aspects, namely:</a:t>
            </a:r>
          </a:p>
          <a:p>
            <a:pPr lvl="1"/>
            <a:r>
              <a:rPr lang="en-GB" b="0" dirty="0" smtClean="0"/>
              <a:t>Automation </a:t>
            </a:r>
          </a:p>
          <a:p>
            <a:pPr lvl="1"/>
            <a:r>
              <a:rPr lang="en-GB" dirty="0" smtClean="0"/>
              <a:t>O</a:t>
            </a:r>
            <a:r>
              <a:rPr lang="en-GB" b="0" dirty="0" smtClean="0"/>
              <a:t>perations management (MOM/MES)</a:t>
            </a:r>
          </a:p>
          <a:p>
            <a:pPr lvl="1"/>
            <a:r>
              <a:rPr lang="en-GB" b="0" dirty="0" smtClean="0"/>
              <a:t>Interoperability</a:t>
            </a:r>
          </a:p>
          <a:p>
            <a:endParaRPr lang="en-US" dirty="0" smtClean="0"/>
          </a:p>
          <a:p>
            <a:pPr lvl="1"/>
            <a:endParaRPr lang="en-GB" b="0" dirty="0" smtClean="0"/>
          </a:p>
        </p:txBody>
      </p:sp>
      <p:sp>
        <p:nvSpPr>
          <p:cNvPr id="5" name="Espace réservé du pied de page 4"/>
          <p:cNvSpPr>
            <a:spLocks noGrp="1"/>
          </p:cNvSpPr>
          <p:nvPr>
            <p:ph type="ftr" sz="quarter" idx="10"/>
          </p:nvPr>
        </p:nvSpPr>
        <p:spPr/>
        <p:txBody>
          <a:bodyPr/>
          <a:lstStyle/>
          <a:p>
            <a:r>
              <a:rPr lang="en-GB" smtClean="0"/>
              <a:t>Jean Vieille</a:t>
            </a:r>
            <a:endParaRPr lang="en-GB"/>
          </a:p>
        </p:txBody>
      </p:sp>
      <p:sp>
        <p:nvSpPr>
          <p:cNvPr id="4" name="Espace réservé du numéro de diapositive 3"/>
          <p:cNvSpPr>
            <a:spLocks noGrp="1"/>
          </p:cNvSpPr>
          <p:nvPr>
            <p:ph type="sldNum" sz="quarter" idx="11"/>
          </p:nvPr>
        </p:nvSpPr>
        <p:spPr/>
        <p:txBody>
          <a:bodyPr/>
          <a:lstStyle/>
          <a:p>
            <a:fld id="{404DA614-8EE2-489B-A6C8-DACA49084852}" type="slidenum">
              <a:rPr lang="en-GB" smtClean="0"/>
              <a:pPr/>
              <a:t>4</a:t>
            </a:fld>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Industrial systems - Research &amp; consulting</a:t>
            </a:r>
            <a:endParaRPr lang="en-GB" dirty="0"/>
          </a:p>
        </p:txBody>
      </p:sp>
      <p:sp>
        <p:nvSpPr>
          <p:cNvPr id="3" name="Espace réservé du contenu 2"/>
          <p:cNvSpPr>
            <a:spLocks noGrp="1"/>
          </p:cNvSpPr>
          <p:nvPr>
            <p:ph idx="1"/>
          </p:nvPr>
        </p:nvSpPr>
        <p:spPr/>
        <p:txBody>
          <a:bodyPr/>
          <a:lstStyle/>
          <a:p>
            <a:r>
              <a:rPr lang="en-US" dirty="0" smtClean="0"/>
              <a:t>Development of intelligence in industrial systems by releasing the power of in-formation on energy and matter.</a:t>
            </a:r>
          </a:p>
          <a:p>
            <a:pPr lvl="1"/>
            <a:r>
              <a:rPr lang="en-US" dirty="0" smtClean="0"/>
              <a:t>I assist industrial companies seeking to leverage IT for achieving the systemic optimization of their production facilities.</a:t>
            </a:r>
            <a:br>
              <a:rPr lang="en-US" dirty="0" smtClean="0"/>
            </a:br>
            <a:r>
              <a:rPr lang="en-US" dirty="0" smtClean="0"/>
              <a:t>Following the industry focus change from open loop mass production to environment feedback driven real time adaptation to market, I progressively expanded my interest from instrumentation and physical process control to operations management in a strategy fulfillment perspective.</a:t>
            </a:r>
          </a:p>
          <a:p>
            <a:pPr lvl="1"/>
            <a:r>
              <a:rPr lang="en-US" dirty="0" smtClean="0"/>
              <a:t>During my 35 years career, I witnessed the information technology evolution successively reified in mechanic and fluidic devices, analog and digital electric signals, electromagnetic waves and computing clouds. Beyond information technology, I am interested in physical, sociological and philosophical nature of information and its key role in production systems for releasing systemic intelligence through efficient interactions.</a:t>
            </a:r>
            <a:br>
              <a:rPr lang="en-US" dirty="0" smtClean="0"/>
            </a:br>
            <a:endParaRPr lang="en-US" dirty="0" smtClean="0"/>
          </a:p>
          <a:p>
            <a:endParaRPr lang="en-GB" dirty="0"/>
          </a:p>
        </p:txBody>
      </p:sp>
      <p:sp>
        <p:nvSpPr>
          <p:cNvPr id="4" name="Espace réservé du pied de page 3"/>
          <p:cNvSpPr>
            <a:spLocks noGrp="1"/>
          </p:cNvSpPr>
          <p:nvPr>
            <p:ph type="ftr" sz="quarter" idx="10"/>
          </p:nvPr>
        </p:nvSpPr>
        <p:spPr/>
        <p:txBody>
          <a:bodyPr/>
          <a:lstStyle/>
          <a:p>
            <a:r>
              <a:rPr lang="en-GB" smtClean="0"/>
              <a:t>Jean Vieille</a:t>
            </a:r>
            <a:endParaRPr lang="en-GB"/>
          </a:p>
        </p:txBody>
      </p:sp>
      <p:sp>
        <p:nvSpPr>
          <p:cNvPr id="5" name="Espace réservé du numéro de diapositive 4"/>
          <p:cNvSpPr>
            <a:spLocks noGrp="1"/>
          </p:cNvSpPr>
          <p:nvPr>
            <p:ph type="sldNum" sz="quarter" idx="11"/>
          </p:nvPr>
        </p:nvSpPr>
        <p:spPr/>
        <p:txBody>
          <a:bodyPr/>
          <a:lstStyle/>
          <a:p>
            <a:fld id="{404DA614-8EE2-489B-A6C8-DACA49084852}" type="slidenum">
              <a:rPr lang="en-GB" smtClean="0"/>
              <a:pPr/>
              <a:t>5</a:t>
            </a:fld>
            <a:endParaRPr lang="en-GB"/>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Specialities</a:t>
            </a:r>
            <a:endParaRPr lang="en-GB" dirty="0"/>
          </a:p>
        </p:txBody>
      </p:sp>
      <p:sp>
        <p:nvSpPr>
          <p:cNvPr id="3" name="Espace réservé du contenu 2"/>
          <p:cNvSpPr>
            <a:spLocks noGrp="1"/>
          </p:cNvSpPr>
          <p:nvPr>
            <p:ph idx="1"/>
          </p:nvPr>
        </p:nvSpPr>
        <p:spPr/>
        <p:txBody>
          <a:bodyPr/>
          <a:lstStyle/>
          <a:p>
            <a:r>
              <a:rPr lang="fr-FR" b="0" dirty="0" smtClean="0"/>
              <a:t>Information </a:t>
            </a:r>
            <a:r>
              <a:rPr lang="fr-FR" b="0" dirty="0" err="1" smtClean="0"/>
              <a:t>processing</a:t>
            </a:r>
            <a:r>
              <a:rPr lang="fr-FR" b="0" dirty="0" smtClean="0"/>
              <a:t> and </a:t>
            </a:r>
            <a:r>
              <a:rPr lang="fr-FR" b="0" dirty="0" err="1" smtClean="0"/>
              <a:t>interoperability</a:t>
            </a:r>
            <a:r>
              <a:rPr lang="fr-FR" b="0" dirty="0" smtClean="0"/>
              <a:t> in </a:t>
            </a:r>
            <a:r>
              <a:rPr lang="fr-FR" b="0" dirty="0" err="1" smtClean="0"/>
              <a:t>industrial</a:t>
            </a:r>
            <a:r>
              <a:rPr lang="fr-FR" b="0" dirty="0" smtClean="0"/>
              <a:t> </a:t>
            </a:r>
            <a:r>
              <a:rPr lang="fr-FR" b="0" dirty="0" err="1" smtClean="0"/>
              <a:t>systems</a:t>
            </a:r>
            <a:endParaRPr lang="fr-FR" b="0" dirty="0" smtClean="0"/>
          </a:p>
          <a:p>
            <a:r>
              <a:rPr lang="fr-FR" b="0" dirty="0" smtClean="0"/>
              <a:t>Information </a:t>
            </a:r>
            <a:r>
              <a:rPr lang="fr-FR" b="0" dirty="0" err="1" smtClean="0"/>
              <a:t>physics</a:t>
            </a:r>
            <a:endParaRPr lang="fr-FR" b="0" dirty="0" smtClean="0"/>
          </a:p>
          <a:p>
            <a:r>
              <a:rPr lang="fr-FR" b="0" dirty="0" smtClean="0"/>
              <a:t>Control and management of </a:t>
            </a:r>
            <a:r>
              <a:rPr lang="fr-FR" b="0" dirty="0" err="1" smtClean="0"/>
              <a:t>industrial</a:t>
            </a:r>
            <a:r>
              <a:rPr lang="fr-FR" b="0" dirty="0" smtClean="0"/>
              <a:t> </a:t>
            </a:r>
            <a:r>
              <a:rPr lang="fr-FR" b="0" dirty="0" err="1" smtClean="0"/>
              <a:t>operations</a:t>
            </a:r>
            <a:endParaRPr lang="fr-FR" b="0" dirty="0" smtClean="0"/>
          </a:p>
          <a:p>
            <a:pPr lvl="1"/>
            <a:r>
              <a:rPr lang="fr-FR" dirty="0" err="1" smtClean="0"/>
              <a:t>Modular</a:t>
            </a:r>
            <a:r>
              <a:rPr lang="fr-FR" dirty="0" smtClean="0"/>
              <a:t>/Flexible Automation design - ISA-88 </a:t>
            </a:r>
          </a:p>
          <a:p>
            <a:pPr lvl="1"/>
            <a:r>
              <a:rPr lang="fr-FR" dirty="0" err="1" smtClean="0"/>
              <a:t>Manufacturing</a:t>
            </a:r>
            <a:r>
              <a:rPr lang="fr-FR" dirty="0" smtClean="0"/>
              <a:t> Operations Management (MES/MOM) design / ISA-95</a:t>
            </a:r>
          </a:p>
          <a:p>
            <a:pPr lvl="1"/>
            <a:r>
              <a:rPr lang="fr-FR" dirty="0" smtClean="0"/>
              <a:t>Design Chain </a:t>
            </a:r>
            <a:r>
              <a:rPr lang="fr-FR" dirty="0" err="1" smtClean="0"/>
              <a:t>integration</a:t>
            </a:r>
            <a:r>
              <a:rPr lang="fr-FR" dirty="0" smtClean="0"/>
              <a:t> in </a:t>
            </a:r>
            <a:r>
              <a:rPr lang="fr-FR" dirty="0" err="1" smtClean="0"/>
              <a:t>operations</a:t>
            </a:r>
            <a:r>
              <a:rPr lang="fr-FR" dirty="0" smtClean="0"/>
              <a:t>  </a:t>
            </a:r>
          </a:p>
          <a:p>
            <a:pPr lvl="1"/>
            <a:r>
              <a:rPr lang="fr-FR" dirty="0" smtClean="0"/>
              <a:t>Systems Interoperability - B2MML </a:t>
            </a:r>
          </a:p>
          <a:p>
            <a:r>
              <a:rPr lang="fr-FR" b="0" dirty="0" err="1" smtClean="0"/>
              <a:t>Industrial</a:t>
            </a:r>
            <a:r>
              <a:rPr lang="fr-FR" b="0" dirty="0" smtClean="0"/>
              <a:t> IT </a:t>
            </a:r>
            <a:r>
              <a:rPr lang="fr-FR" b="0" dirty="0" err="1" smtClean="0"/>
              <a:t>governance</a:t>
            </a:r>
            <a:endParaRPr lang="fr-FR" b="0" dirty="0" smtClean="0"/>
          </a:p>
          <a:p>
            <a:pPr lvl="1"/>
            <a:r>
              <a:rPr lang="fr-FR" dirty="0" err="1" smtClean="0"/>
              <a:t>delivery</a:t>
            </a:r>
            <a:r>
              <a:rPr lang="fr-FR" dirty="0" smtClean="0"/>
              <a:t> process </a:t>
            </a:r>
            <a:r>
              <a:rPr lang="fr-FR" dirty="0" err="1" smtClean="0"/>
              <a:t>re</a:t>
            </a:r>
            <a:r>
              <a:rPr lang="fr-FR" dirty="0" smtClean="0"/>
              <a:t>-engineering,</a:t>
            </a:r>
          </a:p>
          <a:p>
            <a:pPr lvl="1"/>
            <a:r>
              <a:rPr lang="fr-FR" dirty="0" err="1" smtClean="0"/>
              <a:t>Relationships</a:t>
            </a:r>
            <a:r>
              <a:rPr lang="fr-FR" dirty="0" smtClean="0"/>
              <a:t> </a:t>
            </a:r>
            <a:r>
              <a:rPr lang="fr-FR" dirty="0" err="1" smtClean="0"/>
              <a:t>with</a:t>
            </a:r>
            <a:r>
              <a:rPr lang="fr-FR" dirty="0" smtClean="0"/>
              <a:t> </a:t>
            </a:r>
            <a:r>
              <a:rPr lang="fr-FR" dirty="0" err="1" smtClean="0"/>
              <a:t>vendors</a:t>
            </a:r>
            <a:r>
              <a:rPr lang="fr-FR" dirty="0" smtClean="0"/>
              <a:t> and system </a:t>
            </a:r>
            <a:r>
              <a:rPr lang="fr-FR" dirty="0" err="1" smtClean="0"/>
              <a:t>integrators</a:t>
            </a:r>
            <a:endParaRPr lang="fr-FR" dirty="0" smtClean="0"/>
          </a:p>
          <a:p>
            <a:r>
              <a:rPr lang="fr-FR" b="0" dirty="0" smtClean="0"/>
              <a:t>Software solutions</a:t>
            </a:r>
          </a:p>
          <a:p>
            <a:pPr lvl="1"/>
            <a:r>
              <a:rPr lang="fr-FR" dirty="0" err="1" smtClean="0"/>
              <a:t>Assessment</a:t>
            </a:r>
            <a:r>
              <a:rPr lang="fr-FR" dirty="0" smtClean="0"/>
              <a:t> and </a:t>
            </a:r>
            <a:r>
              <a:rPr lang="fr-FR" dirty="0" err="1" smtClean="0"/>
              <a:t>selection</a:t>
            </a:r>
            <a:r>
              <a:rPr lang="fr-FR" dirty="0" smtClean="0"/>
              <a:t> (-&gt; final </a:t>
            </a:r>
            <a:r>
              <a:rPr lang="fr-FR" dirty="0" err="1" smtClean="0"/>
              <a:t>users</a:t>
            </a:r>
            <a:r>
              <a:rPr lang="fr-FR" dirty="0" smtClean="0"/>
              <a:t>)</a:t>
            </a:r>
          </a:p>
          <a:p>
            <a:pPr lvl="1"/>
            <a:r>
              <a:rPr lang="fr-FR" dirty="0" err="1" smtClean="0"/>
              <a:t>Functional</a:t>
            </a:r>
            <a:r>
              <a:rPr lang="fr-FR" dirty="0" smtClean="0"/>
              <a:t> architecture design and </a:t>
            </a:r>
            <a:r>
              <a:rPr lang="fr-FR" dirty="0" err="1" smtClean="0"/>
              <a:t>roadmap</a:t>
            </a:r>
            <a:r>
              <a:rPr lang="fr-FR" dirty="0" smtClean="0"/>
              <a:t>, </a:t>
            </a:r>
            <a:r>
              <a:rPr lang="fr-FR" dirty="0" err="1" smtClean="0"/>
              <a:t>technology</a:t>
            </a:r>
            <a:r>
              <a:rPr lang="fr-FR" dirty="0" smtClean="0"/>
              <a:t> acquisitions (-&gt;software </a:t>
            </a:r>
            <a:r>
              <a:rPr lang="fr-FR" dirty="0" err="1" smtClean="0"/>
              <a:t>vendors</a:t>
            </a:r>
            <a:r>
              <a:rPr lang="fr-FR" dirty="0" smtClean="0"/>
              <a:t>)</a:t>
            </a:r>
          </a:p>
          <a:p>
            <a:endParaRPr lang="en-GB" dirty="0"/>
          </a:p>
        </p:txBody>
      </p:sp>
      <p:sp>
        <p:nvSpPr>
          <p:cNvPr id="4" name="Espace réservé du pied de page 3"/>
          <p:cNvSpPr>
            <a:spLocks noGrp="1"/>
          </p:cNvSpPr>
          <p:nvPr>
            <p:ph type="ftr" sz="quarter" idx="10"/>
          </p:nvPr>
        </p:nvSpPr>
        <p:spPr/>
        <p:txBody>
          <a:bodyPr/>
          <a:lstStyle/>
          <a:p>
            <a:r>
              <a:rPr lang="en-GB" smtClean="0"/>
              <a:t>Jean Vieille</a:t>
            </a:r>
            <a:endParaRPr lang="en-GB"/>
          </a:p>
        </p:txBody>
      </p:sp>
      <p:sp>
        <p:nvSpPr>
          <p:cNvPr id="5" name="Espace réservé du numéro de diapositive 4"/>
          <p:cNvSpPr>
            <a:spLocks noGrp="1"/>
          </p:cNvSpPr>
          <p:nvPr>
            <p:ph type="sldNum" sz="quarter" idx="11"/>
          </p:nvPr>
        </p:nvSpPr>
        <p:spPr/>
        <p:txBody>
          <a:bodyPr/>
          <a:lstStyle/>
          <a:p>
            <a:fld id="{404DA614-8EE2-489B-A6C8-DACA49084852}" type="slidenum">
              <a:rPr lang="en-GB" smtClean="0"/>
              <a:pPr/>
              <a:t>6</a:t>
            </a:fld>
            <a:endParaRPr lang="en-GB"/>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www.syntropicfactory.com</a:t>
            </a:r>
            <a:endParaRPr lang="fr-FR" dirty="0"/>
          </a:p>
        </p:txBody>
      </p:sp>
      <p:sp>
        <p:nvSpPr>
          <p:cNvPr id="3" name="Espace réservé du contenu 2"/>
          <p:cNvSpPr>
            <a:spLocks noGrp="1"/>
          </p:cNvSpPr>
          <p:nvPr>
            <p:ph idx="1"/>
          </p:nvPr>
        </p:nvSpPr>
        <p:spPr/>
        <p:txBody>
          <a:bodyPr/>
          <a:lstStyle/>
          <a:p>
            <a:r>
              <a:rPr lang="fr-FR" dirty="0" smtClean="0"/>
              <a:t>Vue site Syntropic</a:t>
            </a:r>
            <a:endParaRPr lang="fr-FR" dirty="0"/>
          </a:p>
        </p:txBody>
      </p:sp>
      <p:sp>
        <p:nvSpPr>
          <p:cNvPr id="6" name="Espace réservé du pied de page 5"/>
          <p:cNvSpPr>
            <a:spLocks noGrp="1"/>
          </p:cNvSpPr>
          <p:nvPr>
            <p:ph type="ftr" sz="quarter" idx="10"/>
          </p:nvPr>
        </p:nvSpPr>
        <p:spPr/>
        <p:txBody>
          <a:bodyPr/>
          <a:lstStyle/>
          <a:p>
            <a:r>
              <a:rPr lang="en-GB" smtClean="0"/>
              <a:t>Jean Vieille</a:t>
            </a:r>
            <a:endParaRPr lang="en-GB"/>
          </a:p>
        </p:txBody>
      </p:sp>
      <p:sp>
        <p:nvSpPr>
          <p:cNvPr id="4" name="Espace réservé du numéro de diapositive 3"/>
          <p:cNvSpPr>
            <a:spLocks noGrp="1"/>
          </p:cNvSpPr>
          <p:nvPr>
            <p:ph type="sldNum" sz="quarter" idx="11"/>
          </p:nvPr>
        </p:nvSpPr>
        <p:spPr/>
        <p:txBody>
          <a:bodyPr/>
          <a:lstStyle/>
          <a:p>
            <a:fld id="{404DA614-8EE2-489B-A6C8-DACA49084852}" type="slidenum">
              <a:rPr lang="en-GB" smtClean="0"/>
              <a:pPr/>
              <a:t>7</a:t>
            </a:fld>
            <a:endParaRPr lang="en-GB"/>
          </a:p>
        </p:txBody>
      </p:sp>
      <p:pic>
        <p:nvPicPr>
          <p:cNvPr id="1027" name="Picture 3"/>
          <p:cNvPicPr>
            <a:picLocks noChangeAspect="1" noChangeArrowheads="1"/>
          </p:cNvPicPr>
          <p:nvPr/>
        </p:nvPicPr>
        <p:blipFill>
          <a:blip r:embed="rId2" cstate="print"/>
          <a:srcRect t="11256" r="388" b="10310"/>
          <a:stretch>
            <a:fillRect/>
          </a:stretch>
        </p:blipFill>
        <p:spPr bwMode="auto">
          <a:xfrm>
            <a:off x="0" y="1233290"/>
            <a:ext cx="9144000" cy="4499966"/>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539552" y="1844824"/>
            <a:ext cx="6768752" cy="360040"/>
          </a:xfrm>
          <a:prstGeom prst="rect">
            <a:avLst/>
          </a:prstGeom>
          <a:solidFill>
            <a:schemeClr val="accent1"/>
          </a:solidFill>
          <a:ln w="12700" cap="flat" cmpd="sng" algn="ctr">
            <a:noFill/>
            <a:prstDash val="solid"/>
            <a:round/>
            <a:headEnd type="none" w="med" len="med"/>
            <a:tailEnd type="none" w="med" len="med"/>
          </a:ln>
          <a:effectLst/>
        </p:spPr>
        <p:txBody>
          <a:bodyPr vert="horz" wrap="none" lIns="90000" tIns="46800" rIns="90000" bIns="4680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cs typeface="Times New Roman" pitchFamily="18" charset="0"/>
            </a:endParaRPr>
          </a:p>
        </p:txBody>
      </p:sp>
      <p:sp>
        <p:nvSpPr>
          <p:cNvPr id="2" name="Titre 1"/>
          <p:cNvSpPr>
            <a:spLocks noGrp="1"/>
          </p:cNvSpPr>
          <p:nvPr>
            <p:ph type="title"/>
          </p:nvPr>
        </p:nvSpPr>
        <p:spPr/>
        <p:txBody>
          <a:bodyPr/>
          <a:lstStyle/>
          <a:p>
            <a:endParaRPr lang="en-GB"/>
          </a:p>
        </p:txBody>
      </p:sp>
      <p:sp>
        <p:nvSpPr>
          <p:cNvPr id="3" name="Espace réservé du contenu 2"/>
          <p:cNvSpPr>
            <a:spLocks noGrp="1"/>
          </p:cNvSpPr>
          <p:nvPr>
            <p:ph idx="1"/>
          </p:nvPr>
        </p:nvSpPr>
        <p:spPr/>
        <p:txBody>
          <a:bodyPr/>
          <a:lstStyle/>
          <a:p>
            <a:r>
              <a:rPr lang="en-GB" dirty="0" smtClean="0"/>
              <a:t>Introduction</a:t>
            </a:r>
          </a:p>
          <a:p>
            <a:r>
              <a:rPr lang="en-GB" dirty="0" smtClean="0"/>
              <a:t>Syntropic Factory</a:t>
            </a:r>
          </a:p>
          <a:p>
            <a:r>
              <a:rPr lang="en-GB" dirty="0" smtClean="0"/>
              <a:t>Control Chain Group</a:t>
            </a:r>
          </a:p>
          <a:p>
            <a:r>
              <a:rPr lang="en-GB" dirty="0" smtClean="0"/>
              <a:t>Control Chain Management</a:t>
            </a:r>
          </a:p>
          <a:p>
            <a:r>
              <a:rPr lang="en-GB" dirty="0" err="1" smtClean="0"/>
              <a:t>HyperSpec</a:t>
            </a:r>
            <a:endParaRPr lang="en-GB" dirty="0" smtClean="0"/>
          </a:p>
          <a:p>
            <a:r>
              <a:rPr lang="en-GB" dirty="0" smtClean="0"/>
              <a:t>Share On The Web</a:t>
            </a:r>
          </a:p>
          <a:p>
            <a:r>
              <a:rPr lang="en-GB" dirty="0" smtClean="0"/>
              <a:t>Personal blog </a:t>
            </a:r>
            <a:endParaRPr lang="en-GB" dirty="0"/>
          </a:p>
        </p:txBody>
      </p:sp>
      <p:sp>
        <p:nvSpPr>
          <p:cNvPr id="4" name="Espace réservé du pied de page 3"/>
          <p:cNvSpPr>
            <a:spLocks noGrp="1"/>
          </p:cNvSpPr>
          <p:nvPr>
            <p:ph type="ftr" sz="quarter" idx="10"/>
          </p:nvPr>
        </p:nvSpPr>
        <p:spPr/>
        <p:txBody>
          <a:bodyPr/>
          <a:lstStyle/>
          <a:p>
            <a:r>
              <a:rPr lang="en-GB" smtClean="0"/>
              <a:t>Jean Vieille</a:t>
            </a:r>
            <a:endParaRPr lang="en-GB"/>
          </a:p>
        </p:txBody>
      </p:sp>
      <p:sp>
        <p:nvSpPr>
          <p:cNvPr id="5" name="Espace réservé du numéro de diapositive 4"/>
          <p:cNvSpPr>
            <a:spLocks noGrp="1"/>
          </p:cNvSpPr>
          <p:nvPr>
            <p:ph type="sldNum" sz="quarter" idx="11"/>
          </p:nvPr>
        </p:nvSpPr>
        <p:spPr/>
        <p:txBody>
          <a:bodyPr/>
          <a:lstStyle/>
          <a:p>
            <a:fld id="{404DA614-8EE2-489B-A6C8-DACA49084852}" type="slidenum">
              <a:rPr lang="en-GB" smtClean="0"/>
              <a:pPr/>
              <a:t>8</a:t>
            </a:fld>
            <a:endParaRPr lang="en-GB"/>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3910" name="Rectangle 6"/>
          <p:cNvSpPr>
            <a:spLocks noGrp="1" noChangeArrowheads="1"/>
          </p:cNvSpPr>
          <p:nvPr>
            <p:ph type="title"/>
          </p:nvPr>
        </p:nvSpPr>
        <p:spPr/>
        <p:txBody>
          <a:bodyPr/>
          <a:lstStyle/>
          <a:p>
            <a:r>
              <a:rPr lang="en-US" smtClean="0"/>
              <a:t>Control </a:t>
            </a:r>
            <a:r>
              <a:rPr lang="en-US" smtClean="0"/>
              <a:t>Chain </a:t>
            </a:r>
            <a:r>
              <a:rPr lang="en-US" smtClean="0"/>
              <a:t>Group</a:t>
            </a:r>
            <a:endParaRPr lang="en-US"/>
          </a:p>
        </p:txBody>
      </p:sp>
      <p:sp>
        <p:nvSpPr>
          <p:cNvPr id="123911" name="Rectangle 7"/>
          <p:cNvSpPr>
            <a:spLocks noGrp="1" noChangeArrowheads="1"/>
          </p:cNvSpPr>
          <p:nvPr>
            <p:ph idx="1"/>
          </p:nvPr>
        </p:nvSpPr>
        <p:spPr/>
        <p:txBody>
          <a:bodyPr/>
          <a:lstStyle/>
          <a:p>
            <a:r>
              <a:rPr lang="en-US" smtClean="0"/>
              <a:t>CCG’s tag line</a:t>
            </a:r>
          </a:p>
          <a:p>
            <a:pPr lvl="1">
              <a:buNone/>
            </a:pPr>
            <a:r>
              <a:rPr lang="en-US" smtClean="0">
                <a:hlinkClick r:id="rId3"/>
              </a:rPr>
              <a:t>www.controlchaingroup.com</a:t>
            </a:r>
            <a:r>
              <a:rPr lang="en-US" smtClean="0"/>
              <a:t> </a:t>
            </a:r>
            <a:endParaRPr lang="en-US" smtClean="0"/>
          </a:p>
          <a:p>
            <a:pPr lvl="1"/>
            <a:r>
              <a:rPr lang="en-US" smtClean="0"/>
              <a:t>Group of independent </a:t>
            </a:r>
            <a:r>
              <a:rPr lang="en-US" smtClean="0"/>
              <a:t>experts</a:t>
            </a:r>
            <a:endParaRPr lang="en-US" smtClean="0"/>
          </a:p>
          <a:p>
            <a:pPr lvl="1"/>
            <a:r>
              <a:rPr lang="en-US" smtClean="0"/>
              <a:t>France</a:t>
            </a:r>
            <a:r>
              <a:rPr lang="en-US" smtClean="0"/>
              <a:t>, </a:t>
            </a:r>
            <a:r>
              <a:rPr lang="en-US" smtClean="0"/>
              <a:t>Greece</a:t>
            </a:r>
            <a:r>
              <a:rPr lang="en-US" smtClean="0"/>
              <a:t>, </a:t>
            </a:r>
            <a:r>
              <a:rPr lang="en-US" smtClean="0"/>
              <a:t>Sweden</a:t>
            </a:r>
            <a:r>
              <a:rPr lang="en-US" smtClean="0"/>
              <a:t>, </a:t>
            </a:r>
            <a:r>
              <a:rPr lang="en-US" smtClean="0"/>
              <a:t>UK</a:t>
            </a:r>
            <a:r>
              <a:rPr lang="en-US" smtClean="0"/>
              <a:t>, </a:t>
            </a:r>
            <a:r>
              <a:rPr lang="en-US" smtClean="0"/>
              <a:t>USA</a:t>
            </a:r>
            <a:r>
              <a:rPr lang="en-US" smtClean="0"/>
              <a:t>, </a:t>
            </a:r>
            <a:r>
              <a:rPr lang="en-US" smtClean="0"/>
              <a:t>Russia</a:t>
            </a:r>
            <a:r>
              <a:rPr lang="en-US" smtClean="0"/>
              <a:t>, The </a:t>
            </a:r>
            <a:r>
              <a:rPr lang="en-US" smtClean="0"/>
              <a:t>Netherlands</a:t>
            </a:r>
            <a:endParaRPr lang="en-US" smtClean="0"/>
          </a:p>
          <a:p>
            <a:r>
              <a:rPr lang="en-US" smtClean="0"/>
              <a:t>Development and optimization of Enterprise systems </a:t>
            </a:r>
            <a:endParaRPr lang="en-US" smtClean="0"/>
          </a:p>
          <a:p>
            <a:pPr lvl="1"/>
            <a:r>
              <a:rPr lang="en-US" smtClean="0"/>
              <a:t>Raise and leverage systemic  </a:t>
            </a:r>
            <a:r>
              <a:rPr lang="en-US" smtClean="0"/>
              <a:t>intelligence</a:t>
            </a:r>
            <a:endParaRPr lang="en-US" smtClean="0"/>
          </a:p>
          <a:p>
            <a:pPr lvl="2"/>
            <a:r>
              <a:rPr lang="en-US" smtClean="0"/>
              <a:t>Seeking short and long term </a:t>
            </a:r>
            <a:r>
              <a:rPr lang="en-US" smtClean="0"/>
              <a:t>performance</a:t>
            </a:r>
            <a:endParaRPr lang="en-US" smtClean="0"/>
          </a:p>
          <a:p>
            <a:pPr lvl="1"/>
            <a:r>
              <a:rPr lang="en-US" smtClean="0"/>
              <a:t>Merge of the informational dimension in strategy implementation  </a:t>
            </a:r>
            <a:endParaRPr lang="en-US" smtClean="0"/>
          </a:p>
          <a:p>
            <a:pPr lvl="1"/>
            <a:r>
              <a:rPr lang="en-US" smtClean="0"/>
              <a:t>Master the building and deployement of IT </a:t>
            </a:r>
            <a:r>
              <a:rPr lang="en-US" smtClean="0"/>
              <a:t>asset</a:t>
            </a:r>
            <a:endParaRPr lang="en-US" smtClean="0"/>
          </a:p>
          <a:p>
            <a:endParaRPr lang="en-US" smtClean="0"/>
          </a:p>
          <a:p>
            <a:pPr lvl="1"/>
            <a:endParaRPr lang="en-US" smtClean="0"/>
          </a:p>
          <a:p>
            <a:pPr lvl="1"/>
            <a:endParaRPr lang="en-US" smtClean="0"/>
          </a:p>
        </p:txBody>
      </p:sp>
      <p:sp>
        <p:nvSpPr>
          <p:cNvPr id="6" name="Espace réservé du pied de page 5"/>
          <p:cNvSpPr>
            <a:spLocks noGrp="1"/>
          </p:cNvSpPr>
          <p:nvPr>
            <p:ph type="ftr" sz="quarter" idx="10"/>
          </p:nvPr>
        </p:nvSpPr>
        <p:spPr/>
        <p:txBody>
          <a:bodyPr/>
          <a:lstStyle/>
          <a:p>
            <a:r>
              <a:rPr lang="en-US" smtClean="0"/>
              <a:t>Jean </a:t>
            </a:r>
            <a:r>
              <a:rPr lang="en-US" smtClean="0"/>
              <a:t>Vieille</a:t>
            </a:r>
            <a:endParaRPr lang="en-US"/>
          </a:p>
        </p:txBody>
      </p:sp>
      <p:sp>
        <p:nvSpPr>
          <p:cNvPr id="4" name="Espace réservé du numéro de diapositive 5"/>
          <p:cNvSpPr>
            <a:spLocks noGrp="1"/>
          </p:cNvSpPr>
          <p:nvPr>
            <p:ph type="sldNum" sz="quarter" idx="11"/>
          </p:nvPr>
        </p:nvSpPr>
        <p:spPr/>
        <p:txBody>
          <a:bodyPr/>
          <a:lstStyle/>
          <a:p>
            <a:fld id="{8E0C4FF1-4CFE-4AFD-A763-F0E3287B5578}" type="slidenum">
              <a:rPr lang="en-US" smtClean="0"/>
              <a:pPr/>
              <a:t>9</a:t>
            </a:fld>
            <a:endParaRPr lang="en-US"/>
          </a:p>
        </p:txBody>
      </p:sp>
      <p:sp>
        <p:nvSpPr>
          <p:cNvPr id="5" name="Rectangle 7"/>
          <p:cNvSpPr>
            <a:spLocks noChangeArrowheads="1"/>
          </p:cNvSpPr>
          <p:nvPr/>
        </p:nvSpPr>
        <p:spPr bwMode="auto">
          <a:xfrm>
            <a:off x="2772047" y="1124744"/>
            <a:ext cx="5040313" cy="366713"/>
          </a:xfrm>
          <a:prstGeom prst="rect">
            <a:avLst/>
          </a:prstGeom>
          <a:noFill/>
          <a:ln w="9525">
            <a:noFill/>
            <a:miter lim="800000"/>
            <a:headEnd type="none" w="lg" len="med"/>
            <a:tailEnd type="none" w="lg" len="med"/>
          </a:ln>
          <a:effectLst/>
        </p:spPr>
        <p:txBody>
          <a:bodyPr>
            <a:spAutoFit/>
          </a:bodyPr>
          <a:lstStyle/>
          <a:p>
            <a:pPr eaLnBrk="1" hangingPunct="1"/>
            <a:r>
              <a:rPr lang="en-US" sz="1800" b="1" smtClean="0">
                <a:solidFill>
                  <a:srgbClr val="FF6600"/>
                </a:solidFill>
              </a:rPr>
              <a:t>“Fight </a:t>
            </a:r>
            <a:r>
              <a:rPr lang="en-US" sz="1800" b="1">
                <a:solidFill>
                  <a:srgbClr val="FF6600"/>
                </a:solidFill>
              </a:rPr>
              <a:t>Ignorance, Leverage Complexity</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ppt_model">
  <a:themeElements>
    <a:clrScheme name="CCM_Conception 4">
      <a:dk1>
        <a:srgbClr val="000000"/>
      </a:dk1>
      <a:lt1>
        <a:srgbClr val="FFFFFF"/>
      </a:lt1>
      <a:dk2>
        <a:srgbClr val="336699"/>
      </a:dk2>
      <a:lt2>
        <a:srgbClr val="010000"/>
      </a:lt2>
      <a:accent1>
        <a:srgbClr val="CCECFF"/>
      </a:accent1>
      <a:accent2>
        <a:srgbClr val="FFFFCC"/>
      </a:accent2>
      <a:accent3>
        <a:srgbClr val="FFFFFF"/>
      </a:accent3>
      <a:accent4>
        <a:srgbClr val="000000"/>
      </a:accent4>
      <a:accent5>
        <a:srgbClr val="E2F4FF"/>
      </a:accent5>
      <a:accent6>
        <a:srgbClr val="E7E7B9"/>
      </a:accent6>
      <a:hlink>
        <a:srgbClr val="FF9966"/>
      </a:hlink>
      <a:folHlink>
        <a:srgbClr val="009999"/>
      </a:folHlink>
    </a:clrScheme>
    <a:fontScheme name="CCM_Conception">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0000" tIns="46800" rIns="90000" bIns="4680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2000" b="0" i="0" u="none" strike="noStrike" cap="none" normalizeH="0" baseline="0" smtClean="0">
            <a:ln>
              <a:noFill/>
            </a:ln>
            <a:solidFill>
              <a:schemeClr val="tx1"/>
            </a:solidFill>
            <a:effectLst/>
            <a:latin typeface="Arial" charset="0"/>
            <a:cs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0000" tIns="46800" rIns="90000" bIns="4680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2000" b="0" i="0" u="none" strike="noStrike" cap="none" normalizeH="0" baseline="0" smtClean="0">
            <a:ln>
              <a:noFill/>
            </a:ln>
            <a:solidFill>
              <a:schemeClr val="tx1"/>
            </a:solidFill>
            <a:effectLst/>
            <a:latin typeface="Arial" charset="0"/>
            <a:cs typeface="Times New Roman" pitchFamily="18" charset="0"/>
          </a:defRPr>
        </a:defPPr>
      </a:lstStyle>
    </a:lnDef>
  </a:objectDefaults>
  <a:extraClrSchemeLst>
    <a:extraClrScheme>
      <a:clrScheme name="CCM_Conception 1">
        <a:dk1>
          <a:srgbClr val="009999"/>
        </a:dk1>
        <a:lt1>
          <a:srgbClr val="FFFFFF"/>
        </a:lt1>
        <a:dk2>
          <a:srgbClr val="336699"/>
        </a:dk2>
        <a:lt2>
          <a:srgbClr val="010000"/>
        </a:lt2>
        <a:accent1>
          <a:srgbClr val="CCECFF"/>
        </a:accent1>
        <a:accent2>
          <a:srgbClr val="FFFFCC"/>
        </a:accent2>
        <a:accent3>
          <a:srgbClr val="FFFFFF"/>
        </a:accent3>
        <a:accent4>
          <a:srgbClr val="008282"/>
        </a:accent4>
        <a:accent5>
          <a:srgbClr val="E2F4FF"/>
        </a:accent5>
        <a:accent6>
          <a:srgbClr val="E7E7B9"/>
        </a:accent6>
        <a:hlink>
          <a:srgbClr val="FF9966"/>
        </a:hlink>
        <a:folHlink>
          <a:srgbClr val="009999"/>
        </a:folHlink>
      </a:clrScheme>
      <a:clrMap bg1="lt1" tx1="dk1" bg2="lt2" tx2="dk2" accent1="accent1" accent2="accent2" accent3="accent3" accent4="accent4" accent5="accent5" accent6="accent6" hlink="hlink" folHlink="folHlink"/>
    </a:extraClrScheme>
    <a:extraClrScheme>
      <a:clrScheme name="CCM_Conception 2">
        <a:dk1>
          <a:srgbClr val="800000"/>
        </a:dk1>
        <a:lt1>
          <a:srgbClr val="FFFFFF"/>
        </a:lt1>
        <a:dk2>
          <a:srgbClr val="000000"/>
        </a:dk2>
        <a:lt2>
          <a:srgbClr val="FFFFCC"/>
        </a:lt2>
        <a:accent1>
          <a:srgbClr val="000000"/>
        </a:accent1>
        <a:accent2>
          <a:srgbClr val="000099"/>
        </a:accent2>
        <a:accent3>
          <a:srgbClr val="AAAAAA"/>
        </a:accent3>
        <a:accent4>
          <a:srgbClr val="DADADA"/>
        </a:accent4>
        <a:accent5>
          <a:srgbClr val="AAAAAA"/>
        </a:accent5>
        <a:accent6>
          <a:srgbClr val="00008A"/>
        </a:accent6>
        <a:hlink>
          <a:srgbClr val="800000"/>
        </a:hlink>
        <a:folHlink>
          <a:srgbClr val="800000"/>
        </a:folHlink>
      </a:clrScheme>
      <a:clrMap bg1="dk2" tx1="lt1" bg2="dk1" tx2="lt2" accent1="accent1" accent2="accent2" accent3="accent3" accent4="accent4" accent5="accent5" accent6="accent6" hlink="hlink" folHlink="folHlink"/>
    </a:extraClrScheme>
    <a:extraClrScheme>
      <a:clrScheme name="CCM_Conception 3">
        <a:dk1>
          <a:srgbClr val="000000"/>
        </a:dk1>
        <a:lt1>
          <a:srgbClr val="FFFFFF"/>
        </a:lt1>
        <a:dk2>
          <a:srgbClr val="000000"/>
        </a:dk2>
        <a:lt2>
          <a:srgbClr val="CBCBCB"/>
        </a:lt2>
        <a:accent1>
          <a:srgbClr val="B2B2B2"/>
        </a:accent1>
        <a:accent2>
          <a:srgbClr val="EAEAEA"/>
        </a:accent2>
        <a:accent3>
          <a:srgbClr val="FFFFFF"/>
        </a:accent3>
        <a:accent4>
          <a:srgbClr val="000000"/>
        </a:accent4>
        <a:accent5>
          <a:srgbClr val="D5D5D5"/>
        </a:accent5>
        <a:accent6>
          <a:srgbClr val="D4D4D4"/>
        </a:accent6>
        <a:hlink>
          <a:srgbClr val="B2B2B2"/>
        </a:hlink>
        <a:folHlink>
          <a:srgbClr val="DDDDDD"/>
        </a:folHlink>
      </a:clrScheme>
      <a:clrMap bg1="lt1" tx1="dk1" bg2="lt2" tx2="dk2" accent1="accent1" accent2="accent2" accent3="accent3" accent4="accent4" accent5="accent5" accent6="accent6" hlink="hlink" folHlink="folHlink"/>
    </a:extraClrScheme>
    <a:extraClrScheme>
      <a:clrScheme name="CCM_Conception 4">
        <a:dk1>
          <a:srgbClr val="000000"/>
        </a:dk1>
        <a:lt1>
          <a:srgbClr val="FFFFFF"/>
        </a:lt1>
        <a:dk2>
          <a:srgbClr val="336699"/>
        </a:dk2>
        <a:lt2>
          <a:srgbClr val="010000"/>
        </a:lt2>
        <a:accent1>
          <a:srgbClr val="CCECFF"/>
        </a:accent1>
        <a:accent2>
          <a:srgbClr val="FFFFCC"/>
        </a:accent2>
        <a:accent3>
          <a:srgbClr val="FFFFFF"/>
        </a:accent3>
        <a:accent4>
          <a:srgbClr val="000000"/>
        </a:accent4>
        <a:accent5>
          <a:srgbClr val="E2F4FF"/>
        </a:accent5>
        <a:accent6>
          <a:srgbClr val="E7E7B9"/>
        </a:accent6>
        <a:hlink>
          <a:srgbClr val="FF9966"/>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CCM_Conception</Template>
  <TotalTime>13152</TotalTime>
  <Words>955</Words>
  <Application>Microsoft Office PowerPoint</Application>
  <PresentationFormat>Affichage à l'écran (4:3)</PresentationFormat>
  <Paragraphs>272</Paragraphs>
  <Slides>26</Slides>
  <Notes>3</Notes>
  <HiddenSlides>1</HiddenSlides>
  <MMClips>0</MMClips>
  <ScaleCrop>false</ScaleCrop>
  <HeadingPairs>
    <vt:vector size="4" baseType="variant">
      <vt:variant>
        <vt:lpstr>Thème</vt:lpstr>
      </vt:variant>
      <vt:variant>
        <vt:i4>1</vt:i4>
      </vt:variant>
      <vt:variant>
        <vt:lpstr>Titres des diapositives</vt:lpstr>
      </vt:variant>
      <vt:variant>
        <vt:i4>26</vt:i4>
      </vt:variant>
    </vt:vector>
  </HeadingPairs>
  <TitlesOfParts>
    <vt:vector size="27" baseType="lpstr">
      <vt:lpstr>ppt_model</vt:lpstr>
      <vt:lpstr>Industrial systems - Research &amp; consulting </vt:lpstr>
      <vt:lpstr>Background</vt:lpstr>
      <vt:lpstr>Diapositive 3</vt:lpstr>
      <vt:lpstr>Business positionning</vt:lpstr>
      <vt:lpstr>Industrial systems - Research &amp; consulting</vt:lpstr>
      <vt:lpstr>Specialities</vt:lpstr>
      <vt:lpstr>www.syntropicfactory.com</vt:lpstr>
      <vt:lpstr>Diapositive 8</vt:lpstr>
      <vt:lpstr>Control Chain Group</vt:lpstr>
      <vt:lpstr>CCG – Domains of Expertise</vt:lpstr>
      <vt:lpstr>CCG – Domains of Expertise</vt:lpstr>
      <vt:lpstr>CCG services</vt:lpstr>
      <vt:lpstr>Control Chain Group - Associates</vt:lpstr>
      <vt:lpstr>www.controlchaingroup.com</vt:lpstr>
      <vt:lpstr>Diapositive 15</vt:lpstr>
      <vt:lpstr>Control Chain Management Network</vt:lpstr>
      <vt:lpstr>www.controlchainmanagement.net</vt:lpstr>
      <vt:lpstr>Diapositive 18</vt:lpstr>
      <vt:lpstr>Background</vt:lpstr>
      <vt:lpstr>Industrial Architecture Made Simple</vt:lpstr>
      <vt:lpstr>Diapositive 21</vt:lpstr>
      <vt:lpstr>Web collaboration</vt:lpstr>
      <vt:lpstr>www.shareontheweb.com</vt:lpstr>
      <vt:lpstr>Diapositive 24</vt:lpstr>
      <vt:lpstr>The World system at works</vt:lpstr>
      <vt:lpstr>www.jeanvieille.name</vt:lpstr>
    </vt:vector>
  </TitlesOfParts>
  <Company>CCG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CCG</dc:title>
  <dc:creator>Jean Vieille</dc:creator>
  <cp:lastModifiedBy>Jean Vieille</cp:lastModifiedBy>
  <cp:revision>96</cp:revision>
  <dcterms:created xsi:type="dcterms:W3CDTF">2006-04-09T10:05:21Z</dcterms:created>
  <dcterms:modified xsi:type="dcterms:W3CDTF">2012-03-31T07:44:52Z</dcterms:modified>
</cp:coreProperties>
</file>